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notesSlides/notesSlide1.xml" ContentType="application/vnd.openxmlformats-officedocument.presentationml.notesSlide+xml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l" defTabSz="2438338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whole team approach, synergy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ea against sky at sunset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5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6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9.jpeg"/><Relationship Id="rId5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hyperlink" Target="mailto:olgica@ondjuric.com" TargetMode="External"/><Relationship Id="rId4" Type="http://schemas.openxmlformats.org/officeDocument/2006/relationships/hyperlink" Target="http://ondjuric.com" TargetMode="External"/><Relationship Id="rId5" Type="http://schemas.openxmlformats.org/officeDocument/2006/relationships/hyperlink" Target="http://github.com/ondjuric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1.png"/><Relationship Id="rId5" Type="http://schemas.openxmlformats.org/officeDocument/2006/relationships/image" Target="../media/image10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1.jpeg"/><Relationship Id="rId5" Type="http://schemas.openxmlformats.org/officeDocument/2006/relationships/hyperlink" Target="https://en.wikipedia.org/wiki/Kata#cite_note-1" TargetMode="External"/><Relationship Id="rId6" Type="http://schemas.openxmlformats.org/officeDocument/2006/relationships/hyperlink" Target="https://en.wikipedia.org/w/index.php?title=Emmanuelle_Fumonde&amp;action=edit&amp;redlink=1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2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3.jpeg"/><Relationship Id="rId5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14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hyperlink" Target="https://approvaltests.com/" TargetMode="External"/><Relationship Id="rId5" Type="http://schemas.openxmlformats.org/officeDocument/2006/relationships/hyperlink" Target="https://refactoring.com/catalog/" TargetMode="External"/><Relationship Id="rId6" Type="http://schemas.openxmlformats.org/officeDocument/2006/relationships/hyperlink" Target="https://java.by-comparison.com/" TargetMode="External"/><Relationship Id="rId7" Type="http://schemas.openxmlformats.org/officeDocument/2006/relationships/image" Target="../media/image1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32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hyperlink" Target="mailto:olgica@ondjuric.com" TargetMode="External"/><Relationship Id="rId4" Type="http://schemas.openxmlformats.org/officeDocument/2006/relationships/hyperlink" Target="http://ondjuric.com" TargetMode="External"/><Relationship Id="rId5" Type="http://schemas.openxmlformats.org/officeDocument/2006/relationships/hyperlink" Target="http://github.com/ondjuric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lgica Djuric, May 8th 2024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Olgica Djuric, May 8th 2024.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-50933" y="5136190"/>
            <a:ext cx="24485866" cy="34436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22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475" y="5130456"/>
            <a:ext cx="19151050" cy="345508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Part II - Life without TDD"/>
          <p:cNvSpPr txBox="1"/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 - Life without TDD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art II - Life without TDD"/>
          <p:cNvSpPr txBox="1"/>
          <p:nvPr>
            <p:ph type="title"/>
          </p:nvPr>
        </p:nvSpPr>
        <p:spPr>
          <a:xfrm>
            <a:off x="1219200" y="770025"/>
            <a:ext cx="21945600" cy="1727201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 - Life without TDD</a:t>
            </a:r>
          </a:p>
        </p:txBody>
      </p:sp>
      <p:pic>
        <p:nvPicPr>
          <p:cNvPr id="231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rt-ii-hopovksa.png" descr="part-ii-hopovksa.png"/>
          <p:cNvPicPr>
            <a:picLocks noChangeAspect="1"/>
          </p:cNvPicPr>
          <p:nvPr/>
        </p:nvPicPr>
        <p:blipFill>
          <a:blip r:embed="rId4">
            <a:extLst/>
          </a:blip>
          <a:srcRect l="25521" t="0" r="0" b="0"/>
          <a:stretch>
            <a:fillRect/>
          </a:stretch>
        </p:blipFill>
        <p:spPr>
          <a:xfrm>
            <a:off x="3320199" y="4021849"/>
            <a:ext cx="7443170" cy="8458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206899" y="4016678"/>
            <a:ext cx="10046021" cy="513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art II - Life without T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 - Life without TDD</a:t>
            </a:r>
          </a:p>
        </p:txBody>
      </p:sp>
      <p:pic>
        <p:nvPicPr>
          <p:cNvPr id="236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DALL·E 2024-05-03 08.57.09 - A cartoon-style drawing of a character called 'the Hyper-achiever', a man reaching for yet another trophy while holding multiple trophies. He appears .png" descr="DALL·E 2024-05-03 08.57.09 - A cartoon-style drawing of a character called 'the Hyper-achiever', a man reaching for yet another trophy while holding multiple trophies. He appears 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2664" y="3721812"/>
            <a:ext cx="9058672" cy="905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art II - Life without T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 - Life without TDD</a:t>
            </a:r>
          </a:p>
        </p:txBody>
      </p:sp>
      <p:pic>
        <p:nvPicPr>
          <p:cNvPr id="240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DALL·E 2024-05-03 09.08.49 - A cartoon-style drawing of a character called 'the Restless', depicted to express ADHD by showing her darting between multiple locations in an office,.png" descr="DALL·E 2024-05-03 09.08.49 - A cartoon-style drawing of a character called 'the Restless', depicted to express ADHD by showing her darting between multiple locations in an office,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4450" y="3723598"/>
            <a:ext cx="9055100" cy="905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art II - Life without T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 - Life without TDD</a:t>
            </a:r>
          </a:p>
        </p:txBody>
      </p:sp>
      <p:pic>
        <p:nvPicPr>
          <p:cNvPr id="244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openart-image_dTuXGF5Q_1715028857899_raw.jpg" descr="openart-image_dTuXGF5Q_1715028857899_raw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4450" y="3723598"/>
            <a:ext cx="9055100" cy="905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Part II - Life without TDD"/>
          <p:cNvSpPr txBox="1"/>
          <p:nvPr>
            <p:ph type="title"/>
          </p:nvPr>
        </p:nvSpPr>
        <p:spPr>
          <a:xfrm>
            <a:off x="1219200" y="770025"/>
            <a:ext cx="21945600" cy="1727201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 - Life without TDD</a:t>
            </a:r>
          </a:p>
        </p:txBody>
      </p:sp>
      <p:pic>
        <p:nvPicPr>
          <p:cNvPr id="259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29649" y="8667492"/>
            <a:ext cx="2726935" cy="3414908"/>
          </a:xfrm>
          <a:prstGeom prst="rect">
            <a:avLst/>
          </a:prstGeom>
        </p:spPr>
      </p:pic>
      <p:sp>
        <p:nvSpPr>
          <p:cNvPr id="250" name="Red"/>
          <p:cNvSpPr txBox="1"/>
          <p:nvPr/>
        </p:nvSpPr>
        <p:spPr>
          <a:xfrm>
            <a:off x="16863327" y="7784042"/>
            <a:ext cx="1103936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defRPr>
            </a:lvl1pPr>
          </a:lstStyle>
          <a:p>
            <a:pPr/>
            <a:r>
              <a:t>Red</a:t>
            </a:r>
          </a:p>
        </p:txBody>
      </p:sp>
      <p:sp>
        <p:nvSpPr>
          <p:cNvPr id="251" name="Green"/>
          <p:cNvSpPr txBox="1"/>
          <p:nvPr/>
        </p:nvSpPr>
        <p:spPr>
          <a:xfrm>
            <a:off x="11633387" y="11589400"/>
            <a:ext cx="168061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263036"/>
                    <a:satOff val="49643"/>
                    <a:lumOff val="-25950"/>
                  </a:schemeClr>
                </a:solidFill>
              </a:defRPr>
            </a:lvl1pPr>
          </a:lstStyle>
          <a:p>
            <a:pPr/>
            <a:r>
              <a:t>Green</a:t>
            </a:r>
          </a:p>
        </p:txBody>
      </p:sp>
      <p:sp>
        <p:nvSpPr>
          <p:cNvPr id="252" name="Refactor"/>
          <p:cNvSpPr txBox="1"/>
          <p:nvPr/>
        </p:nvSpPr>
        <p:spPr>
          <a:xfrm>
            <a:off x="6468128" y="7784042"/>
            <a:ext cx="2283004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904334"/>
                    <a:lumOff val="2953"/>
                  </a:schemeClr>
                </a:solidFill>
              </a:defRPr>
            </a:lvl1pPr>
          </a:lstStyle>
          <a:p>
            <a:pPr/>
            <a:r>
              <a:t>Refactor</a:t>
            </a:r>
          </a:p>
        </p:txBody>
      </p:sp>
      <p:pic>
        <p:nvPicPr>
          <p:cNvPr id="261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8008" y="8667499"/>
            <a:ext cx="3064781" cy="3413118"/>
          </a:xfrm>
          <a:prstGeom prst="rect">
            <a:avLst/>
          </a:prstGeom>
        </p:spPr>
      </p:pic>
      <p:sp>
        <p:nvSpPr>
          <p:cNvPr id="254" name="Pseudo code"/>
          <p:cNvSpPr txBox="1"/>
          <p:nvPr/>
        </p:nvSpPr>
        <p:spPr>
          <a:xfrm>
            <a:off x="10847302" y="4047409"/>
            <a:ext cx="3370428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Pseudo code</a:t>
            </a:r>
          </a:p>
        </p:txBody>
      </p:sp>
      <p:pic>
        <p:nvPicPr>
          <p:cNvPr id="263" name="Connection Line" descr="Connection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40777" y="4545345"/>
            <a:ext cx="2890888" cy="3289448"/>
          </a:xfrm>
          <a:prstGeom prst="rect">
            <a:avLst/>
          </a:prstGeom>
        </p:spPr>
      </p:pic>
      <p:pic>
        <p:nvPicPr>
          <p:cNvPr id="265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82961" y="4652685"/>
            <a:ext cx="2766877" cy="3182103"/>
          </a:xfrm>
          <a:prstGeom prst="rect">
            <a:avLst/>
          </a:prstGeom>
        </p:spPr>
      </p:pic>
      <p:sp>
        <p:nvSpPr>
          <p:cNvPr id="257" name="Clipboard"/>
          <p:cNvSpPr/>
          <p:nvPr/>
        </p:nvSpPr>
        <p:spPr>
          <a:xfrm>
            <a:off x="12060193" y="4821319"/>
            <a:ext cx="765192" cy="1098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801" y="0"/>
                  <a:pt x="9330" y="294"/>
                  <a:pt x="8865" y="898"/>
                </a:cubicBezTo>
                <a:cubicBezTo>
                  <a:pt x="8394" y="1511"/>
                  <a:pt x="7651" y="1943"/>
                  <a:pt x="7089" y="1943"/>
                </a:cubicBezTo>
                <a:cubicBezTo>
                  <a:pt x="6826" y="1943"/>
                  <a:pt x="6299" y="1922"/>
                  <a:pt x="6037" y="1943"/>
                </a:cubicBezTo>
                <a:cubicBezTo>
                  <a:pt x="5104" y="2016"/>
                  <a:pt x="4553" y="2318"/>
                  <a:pt x="4308" y="2794"/>
                </a:cubicBezTo>
                <a:lnTo>
                  <a:pt x="1139" y="2794"/>
                </a:lnTo>
                <a:cubicBezTo>
                  <a:pt x="510" y="2794"/>
                  <a:pt x="0" y="3149"/>
                  <a:pt x="0" y="3587"/>
                </a:cubicBezTo>
                <a:lnTo>
                  <a:pt x="0" y="20807"/>
                </a:lnTo>
                <a:cubicBezTo>
                  <a:pt x="0" y="21245"/>
                  <a:pt x="510" y="21600"/>
                  <a:pt x="1139" y="21600"/>
                </a:cubicBezTo>
                <a:lnTo>
                  <a:pt x="20461" y="21600"/>
                </a:lnTo>
                <a:cubicBezTo>
                  <a:pt x="21090" y="21600"/>
                  <a:pt x="21600" y="21245"/>
                  <a:pt x="21600" y="20807"/>
                </a:cubicBezTo>
                <a:lnTo>
                  <a:pt x="21600" y="3587"/>
                </a:lnTo>
                <a:cubicBezTo>
                  <a:pt x="21600" y="3149"/>
                  <a:pt x="21090" y="2794"/>
                  <a:pt x="20461" y="2794"/>
                </a:cubicBezTo>
                <a:lnTo>
                  <a:pt x="17292" y="2794"/>
                </a:lnTo>
                <a:cubicBezTo>
                  <a:pt x="17047" y="2318"/>
                  <a:pt x="16496" y="2016"/>
                  <a:pt x="15563" y="1943"/>
                </a:cubicBezTo>
                <a:cubicBezTo>
                  <a:pt x="15301" y="1922"/>
                  <a:pt x="14774" y="1943"/>
                  <a:pt x="14511" y="1943"/>
                </a:cubicBezTo>
                <a:cubicBezTo>
                  <a:pt x="13949" y="1943"/>
                  <a:pt x="13209" y="1511"/>
                  <a:pt x="12738" y="898"/>
                </a:cubicBezTo>
                <a:cubicBezTo>
                  <a:pt x="12273" y="294"/>
                  <a:pt x="11802" y="0"/>
                  <a:pt x="10801" y="0"/>
                </a:cubicBezTo>
                <a:close/>
                <a:moveTo>
                  <a:pt x="10799" y="593"/>
                </a:moveTo>
                <a:cubicBezTo>
                  <a:pt x="11264" y="593"/>
                  <a:pt x="11644" y="857"/>
                  <a:pt x="11644" y="1181"/>
                </a:cubicBezTo>
                <a:cubicBezTo>
                  <a:pt x="11644" y="1506"/>
                  <a:pt x="11265" y="1767"/>
                  <a:pt x="10799" y="1767"/>
                </a:cubicBezTo>
                <a:cubicBezTo>
                  <a:pt x="10332" y="1767"/>
                  <a:pt x="9956" y="1506"/>
                  <a:pt x="9956" y="1181"/>
                </a:cubicBezTo>
                <a:cubicBezTo>
                  <a:pt x="9956" y="857"/>
                  <a:pt x="10333" y="593"/>
                  <a:pt x="10799" y="593"/>
                </a:cubicBezTo>
                <a:close/>
                <a:moveTo>
                  <a:pt x="1619" y="3923"/>
                </a:moveTo>
                <a:lnTo>
                  <a:pt x="4207" y="3923"/>
                </a:lnTo>
                <a:cubicBezTo>
                  <a:pt x="4263" y="4130"/>
                  <a:pt x="4364" y="4392"/>
                  <a:pt x="4364" y="4392"/>
                </a:cubicBezTo>
                <a:lnTo>
                  <a:pt x="10799" y="4392"/>
                </a:lnTo>
                <a:lnTo>
                  <a:pt x="17236" y="4392"/>
                </a:lnTo>
                <a:cubicBezTo>
                  <a:pt x="17236" y="4392"/>
                  <a:pt x="17337" y="4130"/>
                  <a:pt x="17393" y="3923"/>
                </a:cubicBezTo>
                <a:lnTo>
                  <a:pt x="19981" y="3923"/>
                </a:lnTo>
                <a:lnTo>
                  <a:pt x="19981" y="20471"/>
                </a:lnTo>
                <a:lnTo>
                  <a:pt x="1619" y="20471"/>
                </a:lnTo>
                <a:lnTo>
                  <a:pt x="1619" y="392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258" name="Dingbat X"/>
          <p:cNvSpPr/>
          <p:nvPr/>
        </p:nvSpPr>
        <p:spPr>
          <a:xfrm>
            <a:off x="6998324" y="7568008"/>
            <a:ext cx="1156230" cy="1366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art II - Life without T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 - Life without TDD</a:t>
            </a:r>
          </a:p>
        </p:txBody>
      </p:sp>
      <p:pic>
        <p:nvPicPr>
          <p:cNvPr id="269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openart-image_C3RwUz4q_1715025657978_raw.jpg" descr="openart-image_C3RwUz4q_1715025657978_raw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4450" y="3723598"/>
            <a:ext cx="9055100" cy="905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1713107070045.jpeg" descr="1713107070045.jpeg"/>
          <p:cNvPicPr>
            <a:picLocks noChangeAspect="1"/>
          </p:cNvPicPr>
          <p:nvPr/>
        </p:nvPicPr>
        <p:blipFill>
          <a:blip r:embed="rId4">
            <a:extLst/>
          </a:blip>
          <a:srcRect l="61249" t="30973" r="6583" b="9596"/>
          <a:stretch>
            <a:fillRect/>
          </a:stretch>
        </p:blipFill>
        <p:spPr>
          <a:xfrm>
            <a:off x="9105503" y="5271578"/>
            <a:ext cx="6172995" cy="5959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3" fill="norm" stroke="1" extrusionOk="0">
                <a:moveTo>
                  <a:pt x="13332" y="10"/>
                </a:moveTo>
                <a:cubicBezTo>
                  <a:pt x="13012" y="55"/>
                  <a:pt x="12264" y="416"/>
                  <a:pt x="12215" y="548"/>
                </a:cubicBezTo>
                <a:cubicBezTo>
                  <a:pt x="12194" y="605"/>
                  <a:pt x="12093" y="741"/>
                  <a:pt x="11992" y="849"/>
                </a:cubicBezTo>
                <a:cubicBezTo>
                  <a:pt x="11890" y="957"/>
                  <a:pt x="11807" y="1094"/>
                  <a:pt x="11807" y="1153"/>
                </a:cubicBezTo>
                <a:cubicBezTo>
                  <a:pt x="11807" y="1211"/>
                  <a:pt x="11782" y="1259"/>
                  <a:pt x="11751" y="1259"/>
                </a:cubicBezTo>
                <a:cubicBezTo>
                  <a:pt x="11720" y="1259"/>
                  <a:pt x="11696" y="1295"/>
                  <a:pt x="11696" y="1339"/>
                </a:cubicBezTo>
                <a:cubicBezTo>
                  <a:pt x="11696" y="1383"/>
                  <a:pt x="11657" y="1450"/>
                  <a:pt x="11611" y="1490"/>
                </a:cubicBezTo>
                <a:cubicBezTo>
                  <a:pt x="11563" y="1531"/>
                  <a:pt x="11528" y="1658"/>
                  <a:pt x="11528" y="1785"/>
                </a:cubicBezTo>
                <a:cubicBezTo>
                  <a:pt x="11528" y="1996"/>
                  <a:pt x="11386" y="2335"/>
                  <a:pt x="11212" y="2537"/>
                </a:cubicBezTo>
                <a:cubicBezTo>
                  <a:pt x="11091" y="2678"/>
                  <a:pt x="11094" y="3829"/>
                  <a:pt x="11215" y="3968"/>
                </a:cubicBezTo>
                <a:cubicBezTo>
                  <a:pt x="11274" y="4035"/>
                  <a:pt x="11304" y="4178"/>
                  <a:pt x="11304" y="4397"/>
                </a:cubicBezTo>
                <a:cubicBezTo>
                  <a:pt x="11304" y="4577"/>
                  <a:pt x="11329" y="4725"/>
                  <a:pt x="11360" y="4725"/>
                </a:cubicBezTo>
                <a:cubicBezTo>
                  <a:pt x="11390" y="4725"/>
                  <a:pt x="11415" y="4815"/>
                  <a:pt x="11415" y="4924"/>
                </a:cubicBezTo>
                <a:cubicBezTo>
                  <a:pt x="11415" y="5033"/>
                  <a:pt x="11441" y="5138"/>
                  <a:pt x="11472" y="5158"/>
                </a:cubicBezTo>
                <a:cubicBezTo>
                  <a:pt x="11503" y="5177"/>
                  <a:pt x="11528" y="5240"/>
                  <a:pt x="11528" y="5298"/>
                </a:cubicBezTo>
                <a:cubicBezTo>
                  <a:pt x="11528" y="5356"/>
                  <a:pt x="11565" y="5436"/>
                  <a:pt x="11611" y="5476"/>
                </a:cubicBezTo>
                <a:cubicBezTo>
                  <a:pt x="11673" y="5529"/>
                  <a:pt x="11696" y="5669"/>
                  <a:pt x="11696" y="6006"/>
                </a:cubicBezTo>
                <a:cubicBezTo>
                  <a:pt x="11696" y="6417"/>
                  <a:pt x="11679" y="6487"/>
                  <a:pt x="11542" y="6677"/>
                </a:cubicBezTo>
                <a:cubicBezTo>
                  <a:pt x="11360" y="6928"/>
                  <a:pt x="11189" y="7089"/>
                  <a:pt x="11099" y="7091"/>
                </a:cubicBezTo>
                <a:cubicBezTo>
                  <a:pt x="11063" y="7092"/>
                  <a:pt x="10899" y="7205"/>
                  <a:pt x="10735" y="7342"/>
                </a:cubicBezTo>
                <a:cubicBezTo>
                  <a:pt x="10421" y="7603"/>
                  <a:pt x="9626" y="8075"/>
                  <a:pt x="9500" y="8075"/>
                </a:cubicBezTo>
                <a:cubicBezTo>
                  <a:pt x="9460" y="8075"/>
                  <a:pt x="9339" y="8122"/>
                  <a:pt x="9232" y="8181"/>
                </a:cubicBezTo>
                <a:cubicBezTo>
                  <a:pt x="9125" y="8239"/>
                  <a:pt x="8963" y="8307"/>
                  <a:pt x="8871" y="8330"/>
                </a:cubicBezTo>
                <a:cubicBezTo>
                  <a:pt x="8679" y="8379"/>
                  <a:pt x="8070" y="8721"/>
                  <a:pt x="7911" y="8869"/>
                </a:cubicBezTo>
                <a:cubicBezTo>
                  <a:pt x="7751" y="9019"/>
                  <a:pt x="7610" y="9267"/>
                  <a:pt x="7610" y="9401"/>
                </a:cubicBezTo>
                <a:cubicBezTo>
                  <a:pt x="7610" y="9465"/>
                  <a:pt x="7585" y="9518"/>
                  <a:pt x="7555" y="9518"/>
                </a:cubicBezTo>
                <a:cubicBezTo>
                  <a:pt x="7524" y="9518"/>
                  <a:pt x="7499" y="9568"/>
                  <a:pt x="7499" y="9627"/>
                </a:cubicBezTo>
                <a:cubicBezTo>
                  <a:pt x="7499" y="9687"/>
                  <a:pt x="7460" y="9768"/>
                  <a:pt x="7414" y="9808"/>
                </a:cubicBezTo>
                <a:cubicBezTo>
                  <a:pt x="7368" y="9847"/>
                  <a:pt x="7331" y="9929"/>
                  <a:pt x="7331" y="9988"/>
                </a:cubicBezTo>
                <a:cubicBezTo>
                  <a:pt x="7331" y="10048"/>
                  <a:pt x="7311" y="10097"/>
                  <a:pt x="7288" y="10097"/>
                </a:cubicBezTo>
                <a:cubicBezTo>
                  <a:pt x="7244" y="10098"/>
                  <a:pt x="7107" y="10372"/>
                  <a:pt x="7107" y="10459"/>
                </a:cubicBezTo>
                <a:cubicBezTo>
                  <a:pt x="7107" y="10486"/>
                  <a:pt x="7044" y="10594"/>
                  <a:pt x="6967" y="10698"/>
                </a:cubicBezTo>
                <a:cubicBezTo>
                  <a:pt x="6890" y="10802"/>
                  <a:pt x="6827" y="10941"/>
                  <a:pt x="6827" y="11008"/>
                </a:cubicBezTo>
                <a:cubicBezTo>
                  <a:pt x="6827" y="11074"/>
                  <a:pt x="6802" y="11146"/>
                  <a:pt x="6771" y="11165"/>
                </a:cubicBezTo>
                <a:cubicBezTo>
                  <a:pt x="6741" y="11185"/>
                  <a:pt x="6714" y="11274"/>
                  <a:pt x="6714" y="11363"/>
                </a:cubicBezTo>
                <a:cubicBezTo>
                  <a:pt x="6714" y="11453"/>
                  <a:pt x="6677" y="11559"/>
                  <a:pt x="6631" y="11598"/>
                </a:cubicBezTo>
                <a:cubicBezTo>
                  <a:pt x="6585" y="11638"/>
                  <a:pt x="6548" y="11741"/>
                  <a:pt x="6548" y="11829"/>
                </a:cubicBezTo>
                <a:cubicBezTo>
                  <a:pt x="6548" y="11916"/>
                  <a:pt x="6585" y="12020"/>
                  <a:pt x="6631" y="12060"/>
                </a:cubicBezTo>
                <a:cubicBezTo>
                  <a:pt x="6697" y="12116"/>
                  <a:pt x="6714" y="12276"/>
                  <a:pt x="6714" y="12786"/>
                </a:cubicBezTo>
                <a:cubicBezTo>
                  <a:pt x="6714" y="13146"/>
                  <a:pt x="6692" y="13455"/>
                  <a:pt x="6663" y="13473"/>
                </a:cubicBezTo>
                <a:cubicBezTo>
                  <a:pt x="6601" y="13512"/>
                  <a:pt x="6435" y="13842"/>
                  <a:pt x="6435" y="13926"/>
                </a:cubicBezTo>
                <a:cubicBezTo>
                  <a:pt x="6435" y="13958"/>
                  <a:pt x="6372" y="14070"/>
                  <a:pt x="6295" y="14174"/>
                </a:cubicBezTo>
                <a:cubicBezTo>
                  <a:pt x="6218" y="14278"/>
                  <a:pt x="6156" y="14394"/>
                  <a:pt x="6156" y="14432"/>
                </a:cubicBezTo>
                <a:cubicBezTo>
                  <a:pt x="6156" y="14485"/>
                  <a:pt x="5896" y="14492"/>
                  <a:pt x="5054" y="14459"/>
                </a:cubicBezTo>
                <a:cubicBezTo>
                  <a:pt x="4448" y="14436"/>
                  <a:pt x="3904" y="14398"/>
                  <a:pt x="3845" y="14376"/>
                </a:cubicBezTo>
                <a:cubicBezTo>
                  <a:pt x="3749" y="14339"/>
                  <a:pt x="3748" y="14329"/>
                  <a:pt x="3829" y="14260"/>
                </a:cubicBezTo>
                <a:cubicBezTo>
                  <a:pt x="3881" y="14215"/>
                  <a:pt x="3918" y="14094"/>
                  <a:pt x="3918" y="13963"/>
                </a:cubicBezTo>
                <a:cubicBezTo>
                  <a:pt x="3918" y="13842"/>
                  <a:pt x="3942" y="13726"/>
                  <a:pt x="3973" y="13707"/>
                </a:cubicBezTo>
                <a:cubicBezTo>
                  <a:pt x="4004" y="13687"/>
                  <a:pt x="4029" y="13478"/>
                  <a:pt x="4029" y="13244"/>
                </a:cubicBezTo>
                <a:cubicBezTo>
                  <a:pt x="4029" y="13009"/>
                  <a:pt x="4004" y="12802"/>
                  <a:pt x="3973" y="12782"/>
                </a:cubicBezTo>
                <a:cubicBezTo>
                  <a:pt x="3942" y="12763"/>
                  <a:pt x="3916" y="12677"/>
                  <a:pt x="3915" y="12592"/>
                </a:cubicBezTo>
                <a:cubicBezTo>
                  <a:pt x="3914" y="12506"/>
                  <a:pt x="3877" y="12385"/>
                  <a:pt x="3831" y="12323"/>
                </a:cubicBezTo>
                <a:cubicBezTo>
                  <a:pt x="3786" y="12262"/>
                  <a:pt x="3750" y="12140"/>
                  <a:pt x="3750" y="12051"/>
                </a:cubicBezTo>
                <a:cubicBezTo>
                  <a:pt x="3750" y="11938"/>
                  <a:pt x="3703" y="11859"/>
                  <a:pt x="3595" y="11789"/>
                </a:cubicBezTo>
                <a:cubicBezTo>
                  <a:pt x="3246" y="11561"/>
                  <a:pt x="2966" y="11290"/>
                  <a:pt x="2966" y="11180"/>
                </a:cubicBezTo>
                <a:cubicBezTo>
                  <a:pt x="2966" y="11063"/>
                  <a:pt x="2864" y="10944"/>
                  <a:pt x="2530" y="10674"/>
                </a:cubicBezTo>
                <a:cubicBezTo>
                  <a:pt x="2432" y="10594"/>
                  <a:pt x="2350" y="10478"/>
                  <a:pt x="2348" y="10414"/>
                </a:cubicBezTo>
                <a:cubicBezTo>
                  <a:pt x="2347" y="10351"/>
                  <a:pt x="2310" y="10248"/>
                  <a:pt x="2265" y="10186"/>
                </a:cubicBezTo>
                <a:cubicBezTo>
                  <a:pt x="2204" y="10102"/>
                  <a:pt x="2183" y="9904"/>
                  <a:pt x="2183" y="9399"/>
                </a:cubicBezTo>
                <a:cubicBezTo>
                  <a:pt x="2183" y="8745"/>
                  <a:pt x="2178" y="8720"/>
                  <a:pt x="2044" y="8629"/>
                </a:cubicBezTo>
                <a:cubicBezTo>
                  <a:pt x="1842" y="8493"/>
                  <a:pt x="1511" y="8513"/>
                  <a:pt x="1343" y="8672"/>
                </a:cubicBezTo>
                <a:cubicBezTo>
                  <a:pt x="1125" y="8878"/>
                  <a:pt x="1060" y="9035"/>
                  <a:pt x="1051" y="9376"/>
                </a:cubicBezTo>
                <a:cubicBezTo>
                  <a:pt x="1047" y="9550"/>
                  <a:pt x="1022" y="9692"/>
                  <a:pt x="997" y="9692"/>
                </a:cubicBezTo>
                <a:cubicBezTo>
                  <a:pt x="972" y="9692"/>
                  <a:pt x="951" y="9757"/>
                  <a:pt x="951" y="9836"/>
                </a:cubicBezTo>
                <a:cubicBezTo>
                  <a:pt x="951" y="9916"/>
                  <a:pt x="976" y="9981"/>
                  <a:pt x="1007" y="9981"/>
                </a:cubicBezTo>
                <a:cubicBezTo>
                  <a:pt x="1038" y="9981"/>
                  <a:pt x="1064" y="10084"/>
                  <a:pt x="1064" y="10209"/>
                </a:cubicBezTo>
                <a:cubicBezTo>
                  <a:pt x="1064" y="10334"/>
                  <a:pt x="1089" y="10452"/>
                  <a:pt x="1119" y="10471"/>
                </a:cubicBezTo>
                <a:cubicBezTo>
                  <a:pt x="1150" y="10491"/>
                  <a:pt x="1175" y="10569"/>
                  <a:pt x="1175" y="10643"/>
                </a:cubicBezTo>
                <a:cubicBezTo>
                  <a:pt x="1175" y="10761"/>
                  <a:pt x="1316" y="11108"/>
                  <a:pt x="1398" y="11194"/>
                </a:cubicBezTo>
                <a:cubicBezTo>
                  <a:pt x="1523" y="11323"/>
                  <a:pt x="1568" y="11547"/>
                  <a:pt x="1569" y="12074"/>
                </a:cubicBezTo>
                <a:cubicBezTo>
                  <a:pt x="1571" y="12504"/>
                  <a:pt x="1593" y="12698"/>
                  <a:pt x="1653" y="12779"/>
                </a:cubicBezTo>
                <a:cubicBezTo>
                  <a:pt x="1698" y="12842"/>
                  <a:pt x="1734" y="13014"/>
                  <a:pt x="1734" y="13169"/>
                </a:cubicBezTo>
                <a:cubicBezTo>
                  <a:pt x="1734" y="13322"/>
                  <a:pt x="1759" y="13447"/>
                  <a:pt x="1790" y="13447"/>
                </a:cubicBezTo>
                <a:cubicBezTo>
                  <a:pt x="1821" y="13447"/>
                  <a:pt x="1847" y="13549"/>
                  <a:pt x="1847" y="13674"/>
                </a:cubicBezTo>
                <a:cubicBezTo>
                  <a:pt x="1847" y="13799"/>
                  <a:pt x="1872" y="13918"/>
                  <a:pt x="1903" y="13938"/>
                </a:cubicBezTo>
                <a:cubicBezTo>
                  <a:pt x="1933" y="13957"/>
                  <a:pt x="1958" y="14033"/>
                  <a:pt x="1958" y="14107"/>
                </a:cubicBezTo>
                <a:cubicBezTo>
                  <a:pt x="1958" y="14180"/>
                  <a:pt x="1997" y="14274"/>
                  <a:pt x="2043" y="14313"/>
                </a:cubicBezTo>
                <a:cubicBezTo>
                  <a:pt x="2089" y="14353"/>
                  <a:pt x="2126" y="14407"/>
                  <a:pt x="2126" y="14435"/>
                </a:cubicBezTo>
                <a:cubicBezTo>
                  <a:pt x="2126" y="14463"/>
                  <a:pt x="1815" y="14487"/>
                  <a:pt x="1435" y="14487"/>
                </a:cubicBezTo>
                <a:cubicBezTo>
                  <a:pt x="763" y="14487"/>
                  <a:pt x="481" y="14538"/>
                  <a:pt x="126" y="14727"/>
                </a:cubicBezTo>
                <a:cubicBezTo>
                  <a:pt x="20" y="14784"/>
                  <a:pt x="0" y="14843"/>
                  <a:pt x="0" y="15094"/>
                </a:cubicBezTo>
                <a:cubicBezTo>
                  <a:pt x="0" y="15376"/>
                  <a:pt x="111" y="15714"/>
                  <a:pt x="228" y="15788"/>
                </a:cubicBezTo>
                <a:cubicBezTo>
                  <a:pt x="257" y="15806"/>
                  <a:pt x="279" y="15872"/>
                  <a:pt x="279" y="15934"/>
                </a:cubicBezTo>
                <a:cubicBezTo>
                  <a:pt x="279" y="15996"/>
                  <a:pt x="302" y="16093"/>
                  <a:pt x="331" y="16148"/>
                </a:cubicBezTo>
                <a:cubicBezTo>
                  <a:pt x="359" y="16203"/>
                  <a:pt x="423" y="16344"/>
                  <a:pt x="472" y="16462"/>
                </a:cubicBezTo>
                <a:cubicBezTo>
                  <a:pt x="522" y="16580"/>
                  <a:pt x="587" y="16692"/>
                  <a:pt x="617" y="16711"/>
                </a:cubicBezTo>
                <a:cubicBezTo>
                  <a:pt x="647" y="16730"/>
                  <a:pt x="672" y="16808"/>
                  <a:pt x="672" y="16883"/>
                </a:cubicBezTo>
                <a:cubicBezTo>
                  <a:pt x="672" y="16959"/>
                  <a:pt x="697" y="17037"/>
                  <a:pt x="728" y="17057"/>
                </a:cubicBezTo>
                <a:cubicBezTo>
                  <a:pt x="758" y="17076"/>
                  <a:pt x="783" y="17154"/>
                  <a:pt x="783" y="17230"/>
                </a:cubicBezTo>
                <a:cubicBezTo>
                  <a:pt x="783" y="17306"/>
                  <a:pt x="808" y="17384"/>
                  <a:pt x="839" y="17404"/>
                </a:cubicBezTo>
                <a:cubicBezTo>
                  <a:pt x="870" y="17423"/>
                  <a:pt x="896" y="17500"/>
                  <a:pt x="896" y="17576"/>
                </a:cubicBezTo>
                <a:cubicBezTo>
                  <a:pt x="896" y="17651"/>
                  <a:pt x="933" y="17752"/>
                  <a:pt x="979" y="17799"/>
                </a:cubicBezTo>
                <a:cubicBezTo>
                  <a:pt x="1025" y="17847"/>
                  <a:pt x="1064" y="17953"/>
                  <a:pt x="1064" y="18034"/>
                </a:cubicBezTo>
                <a:cubicBezTo>
                  <a:pt x="1064" y="18116"/>
                  <a:pt x="1089" y="18183"/>
                  <a:pt x="1119" y="18183"/>
                </a:cubicBezTo>
                <a:cubicBezTo>
                  <a:pt x="1150" y="18183"/>
                  <a:pt x="1175" y="18227"/>
                  <a:pt x="1175" y="18279"/>
                </a:cubicBezTo>
                <a:cubicBezTo>
                  <a:pt x="1175" y="18409"/>
                  <a:pt x="1353" y="18818"/>
                  <a:pt x="1410" y="18818"/>
                </a:cubicBezTo>
                <a:cubicBezTo>
                  <a:pt x="1434" y="18818"/>
                  <a:pt x="1455" y="18897"/>
                  <a:pt x="1455" y="18992"/>
                </a:cubicBezTo>
                <a:cubicBezTo>
                  <a:pt x="1455" y="19087"/>
                  <a:pt x="1480" y="19165"/>
                  <a:pt x="1511" y="19165"/>
                </a:cubicBezTo>
                <a:cubicBezTo>
                  <a:pt x="1542" y="19165"/>
                  <a:pt x="1566" y="19202"/>
                  <a:pt x="1566" y="19247"/>
                </a:cubicBezTo>
                <a:cubicBezTo>
                  <a:pt x="1566" y="19343"/>
                  <a:pt x="1745" y="19705"/>
                  <a:pt x="1805" y="19733"/>
                </a:cubicBezTo>
                <a:cubicBezTo>
                  <a:pt x="1828" y="19743"/>
                  <a:pt x="1847" y="19841"/>
                  <a:pt x="1847" y="19949"/>
                </a:cubicBezTo>
                <a:cubicBezTo>
                  <a:pt x="1847" y="20058"/>
                  <a:pt x="1872" y="20147"/>
                  <a:pt x="1903" y="20147"/>
                </a:cubicBezTo>
                <a:cubicBezTo>
                  <a:pt x="1933" y="20147"/>
                  <a:pt x="1958" y="20182"/>
                  <a:pt x="1958" y="20225"/>
                </a:cubicBezTo>
                <a:cubicBezTo>
                  <a:pt x="1958" y="20308"/>
                  <a:pt x="2207" y="20816"/>
                  <a:pt x="2314" y="20950"/>
                </a:cubicBezTo>
                <a:cubicBezTo>
                  <a:pt x="2349" y="20994"/>
                  <a:pt x="2541" y="21108"/>
                  <a:pt x="2741" y="21205"/>
                </a:cubicBezTo>
                <a:lnTo>
                  <a:pt x="3105" y="21381"/>
                </a:lnTo>
                <a:lnTo>
                  <a:pt x="5567" y="21427"/>
                </a:lnTo>
                <a:cubicBezTo>
                  <a:pt x="6922" y="21453"/>
                  <a:pt x="8521" y="21481"/>
                  <a:pt x="9121" y="21490"/>
                </a:cubicBezTo>
                <a:cubicBezTo>
                  <a:pt x="13431" y="21555"/>
                  <a:pt x="13930" y="21539"/>
                  <a:pt x="14172" y="21317"/>
                </a:cubicBezTo>
                <a:cubicBezTo>
                  <a:pt x="14279" y="21219"/>
                  <a:pt x="14313" y="20725"/>
                  <a:pt x="14213" y="20725"/>
                </a:cubicBezTo>
                <a:cubicBezTo>
                  <a:pt x="14183" y="20725"/>
                  <a:pt x="14158" y="20597"/>
                  <a:pt x="14158" y="20442"/>
                </a:cubicBezTo>
                <a:cubicBezTo>
                  <a:pt x="14158" y="20262"/>
                  <a:pt x="14127" y="20136"/>
                  <a:pt x="14073" y="20090"/>
                </a:cubicBezTo>
                <a:cubicBezTo>
                  <a:pt x="14027" y="20050"/>
                  <a:pt x="13990" y="19956"/>
                  <a:pt x="13990" y="19881"/>
                </a:cubicBezTo>
                <a:cubicBezTo>
                  <a:pt x="13990" y="19745"/>
                  <a:pt x="13995" y="19743"/>
                  <a:pt x="14576" y="19743"/>
                </a:cubicBezTo>
                <a:cubicBezTo>
                  <a:pt x="15129" y="19743"/>
                  <a:pt x="15183" y="19754"/>
                  <a:pt x="15511" y="19931"/>
                </a:cubicBezTo>
                <a:lnTo>
                  <a:pt x="15856" y="20118"/>
                </a:lnTo>
                <a:lnTo>
                  <a:pt x="17925" y="20136"/>
                </a:lnTo>
                <a:lnTo>
                  <a:pt x="19993" y="20154"/>
                </a:lnTo>
                <a:lnTo>
                  <a:pt x="20335" y="19977"/>
                </a:lnTo>
                <a:cubicBezTo>
                  <a:pt x="20678" y="19798"/>
                  <a:pt x="21096" y="19342"/>
                  <a:pt x="21096" y="19145"/>
                </a:cubicBezTo>
                <a:cubicBezTo>
                  <a:pt x="21096" y="19096"/>
                  <a:pt x="21122" y="19040"/>
                  <a:pt x="21153" y="19020"/>
                </a:cubicBezTo>
                <a:cubicBezTo>
                  <a:pt x="21184" y="19001"/>
                  <a:pt x="21208" y="18938"/>
                  <a:pt x="21208" y="18881"/>
                </a:cubicBezTo>
                <a:cubicBezTo>
                  <a:pt x="21208" y="18825"/>
                  <a:pt x="21272" y="18655"/>
                  <a:pt x="21349" y="18506"/>
                </a:cubicBezTo>
                <a:cubicBezTo>
                  <a:pt x="21443" y="18323"/>
                  <a:pt x="21488" y="18143"/>
                  <a:pt x="21488" y="17953"/>
                </a:cubicBezTo>
                <a:cubicBezTo>
                  <a:pt x="21488" y="17797"/>
                  <a:pt x="21514" y="17654"/>
                  <a:pt x="21544" y="17634"/>
                </a:cubicBezTo>
                <a:cubicBezTo>
                  <a:pt x="21575" y="17615"/>
                  <a:pt x="21600" y="17498"/>
                  <a:pt x="21600" y="17375"/>
                </a:cubicBezTo>
                <a:cubicBezTo>
                  <a:pt x="21600" y="17252"/>
                  <a:pt x="21575" y="17134"/>
                  <a:pt x="21544" y="17114"/>
                </a:cubicBezTo>
                <a:cubicBezTo>
                  <a:pt x="21514" y="17094"/>
                  <a:pt x="21488" y="16887"/>
                  <a:pt x="21488" y="16652"/>
                </a:cubicBezTo>
                <a:cubicBezTo>
                  <a:pt x="21488" y="16418"/>
                  <a:pt x="21463" y="16211"/>
                  <a:pt x="21432" y="16191"/>
                </a:cubicBezTo>
                <a:cubicBezTo>
                  <a:pt x="21401" y="16171"/>
                  <a:pt x="21376" y="16083"/>
                  <a:pt x="21376" y="15996"/>
                </a:cubicBezTo>
                <a:cubicBezTo>
                  <a:pt x="21376" y="15909"/>
                  <a:pt x="21340" y="15787"/>
                  <a:pt x="21294" y="15725"/>
                </a:cubicBezTo>
                <a:cubicBezTo>
                  <a:pt x="21249" y="15663"/>
                  <a:pt x="21211" y="15542"/>
                  <a:pt x="21210" y="15457"/>
                </a:cubicBezTo>
                <a:cubicBezTo>
                  <a:pt x="21209" y="15371"/>
                  <a:pt x="21184" y="15286"/>
                  <a:pt x="21153" y="15266"/>
                </a:cubicBezTo>
                <a:cubicBezTo>
                  <a:pt x="21122" y="15247"/>
                  <a:pt x="21095" y="15174"/>
                  <a:pt x="21095" y="15104"/>
                </a:cubicBezTo>
                <a:cubicBezTo>
                  <a:pt x="21094" y="15035"/>
                  <a:pt x="21056" y="14927"/>
                  <a:pt x="21011" y="14865"/>
                </a:cubicBezTo>
                <a:cubicBezTo>
                  <a:pt x="20955" y="14788"/>
                  <a:pt x="20929" y="14607"/>
                  <a:pt x="20929" y="14284"/>
                </a:cubicBezTo>
                <a:cubicBezTo>
                  <a:pt x="20929" y="13962"/>
                  <a:pt x="20955" y="13780"/>
                  <a:pt x="21011" y="13702"/>
                </a:cubicBezTo>
                <a:cubicBezTo>
                  <a:pt x="21079" y="13609"/>
                  <a:pt x="21093" y="13278"/>
                  <a:pt x="21095" y="11760"/>
                </a:cubicBezTo>
                <a:cubicBezTo>
                  <a:pt x="21096" y="10604"/>
                  <a:pt x="21117" y="9916"/>
                  <a:pt x="21153" y="9894"/>
                </a:cubicBezTo>
                <a:cubicBezTo>
                  <a:pt x="21339" y="9775"/>
                  <a:pt x="21086" y="9087"/>
                  <a:pt x="20679" y="8608"/>
                </a:cubicBezTo>
                <a:cubicBezTo>
                  <a:pt x="20336" y="8203"/>
                  <a:pt x="20012" y="8075"/>
                  <a:pt x="19325" y="8075"/>
                </a:cubicBezTo>
                <a:cubicBezTo>
                  <a:pt x="18824" y="8074"/>
                  <a:pt x="18709" y="8054"/>
                  <a:pt x="18346" y="7901"/>
                </a:cubicBezTo>
                <a:cubicBezTo>
                  <a:pt x="18120" y="7806"/>
                  <a:pt x="17905" y="7728"/>
                  <a:pt x="17870" y="7728"/>
                </a:cubicBezTo>
                <a:cubicBezTo>
                  <a:pt x="17835" y="7728"/>
                  <a:pt x="17671" y="7635"/>
                  <a:pt x="17506" y="7520"/>
                </a:cubicBezTo>
                <a:cubicBezTo>
                  <a:pt x="17341" y="7406"/>
                  <a:pt x="17109" y="7261"/>
                  <a:pt x="16989" y="7197"/>
                </a:cubicBezTo>
                <a:cubicBezTo>
                  <a:pt x="16870" y="7134"/>
                  <a:pt x="16718" y="7029"/>
                  <a:pt x="16653" y="6965"/>
                </a:cubicBezTo>
                <a:cubicBezTo>
                  <a:pt x="16588" y="6901"/>
                  <a:pt x="16447" y="6789"/>
                  <a:pt x="16340" y="6716"/>
                </a:cubicBezTo>
                <a:cubicBezTo>
                  <a:pt x="16054" y="6521"/>
                  <a:pt x="15782" y="6264"/>
                  <a:pt x="15694" y="6105"/>
                </a:cubicBezTo>
                <a:cubicBezTo>
                  <a:pt x="15543" y="5835"/>
                  <a:pt x="15538" y="5808"/>
                  <a:pt x="15631" y="5754"/>
                </a:cubicBezTo>
                <a:cubicBezTo>
                  <a:pt x="15696" y="5717"/>
                  <a:pt x="15724" y="5623"/>
                  <a:pt x="15724" y="5443"/>
                </a:cubicBezTo>
                <a:cubicBezTo>
                  <a:pt x="15724" y="5194"/>
                  <a:pt x="15804" y="4968"/>
                  <a:pt x="15920" y="4888"/>
                </a:cubicBezTo>
                <a:cubicBezTo>
                  <a:pt x="16042" y="4805"/>
                  <a:pt x="16209" y="4628"/>
                  <a:pt x="16355" y="4425"/>
                </a:cubicBezTo>
                <a:cubicBezTo>
                  <a:pt x="16527" y="4187"/>
                  <a:pt x="16560" y="3859"/>
                  <a:pt x="16424" y="3743"/>
                </a:cubicBezTo>
                <a:cubicBezTo>
                  <a:pt x="16378" y="3703"/>
                  <a:pt x="16340" y="3635"/>
                  <a:pt x="16340" y="3591"/>
                </a:cubicBezTo>
                <a:cubicBezTo>
                  <a:pt x="16340" y="3547"/>
                  <a:pt x="16315" y="3512"/>
                  <a:pt x="16284" y="3512"/>
                </a:cubicBezTo>
                <a:cubicBezTo>
                  <a:pt x="16253" y="3512"/>
                  <a:pt x="16228" y="3421"/>
                  <a:pt x="16228" y="3310"/>
                </a:cubicBezTo>
                <a:cubicBezTo>
                  <a:pt x="16228" y="3199"/>
                  <a:pt x="16202" y="3108"/>
                  <a:pt x="16172" y="3108"/>
                </a:cubicBezTo>
                <a:cubicBezTo>
                  <a:pt x="16140" y="3108"/>
                  <a:pt x="16116" y="2952"/>
                  <a:pt x="16116" y="2757"/>
                </a:cubicBezTo>
                <a:cubicBezTo>
                  <a:pt x="16116" y="2472"/>
                  <a:pt x="16089" y="2372"/>
                  <a:pt x="15976" y="2218"/>
                </a:cubicBezTo>
                <a:cubicBezTo>
                  <a:pt x="15899" y="2114"/>
                  <a:pt x="15837" y="2008"/>
                  <a:pt x="15837" y="1986"/>
                </a:cubicBezTo>
                <a:cubicBezTo>
                  <a:pt x="15837" y="1963"/>
                  <a:pt x="15754" y="1862"/>
                  <a:pt x="15654" y="1760"/>
                </a:cubicBezTo>
                <a:cubicBezTo>
                  <a:pt x="15553" y="1659"/>
                  <a:pt x="15404" y="1486"/>
                  <a:pt x="15323" y="1375"/>
                </a:cubicBezTo>
                <a:cubicBezTo>
                  <a:pt x="15242" y="1264"/>
                  <a:pt x="15124" y="1115"/>
                  <a:pt x="15059" y="1045"/>
                </a:cubicBezTo>
                <a:cubicBezTo>
                  <a:pt x="14994" y="975"/>
                  <a:pt x="14941" y="890"/>
                  <a:pt x="14941" y="856"/>
                </a:cubicBezTo>
                <a:cubicBezTo>
                  <a:pt x="14941" y="822"/>
                  <a:pt x="14903" y="778"/>
                  <a:pt x="14856" y="760"/>
                </a:cubicBezTo>
                <a:cubicBezTo>
                  <a:pt x="14810" y="742"/>
                  <a:pt x="14773" y="696"/>
                  <a:pt x="14773" y="658"/>
                </a:cubicBezTo>
                <a:cubicBezTo>
                  <a:pt x="14773" y="620"/>
                  <a:pt x="14679" y="496"/>
                  <a:pt x="14563" y="381"/>
                </a:cubicBezTo>
                <a:cubicBezTo>
                  <a:pt x="14312" y="133"/>
                  <a:pt x="13722" y="-45"/>
                  <a:pt x="13332" y="1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74" name="Part II - Life without TDD"/>
          <p:cNvSpPr txBox="1"/>
          <p:nvPr>
            <p:ph type="title"/>
          </p:nvPr>
        </p:nvSpPr>
        <p:spPr>
          <a:xfrm>
            <a:off x="1219200" y="770025"/>
            <a:ext cx="21945600" cy="1727201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 - Life without TDD</a:t>
            </a:r>
          </a:p>
        </p:txBody>
      </p:sp>
      <p:pic>
        <p:nvPicPr>
          <p:cNvPr id="275" name="openart-image_r3s3c3tX_1715027549524_raw.jpg" descr="openart-image_r3s3c3tX_1715027549524_raw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18067" y="3777215"/>
            <a:ext cx="8947866" cy="8947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"/>
          <p:cNvSpPr/>
          <p:nvPr/>
        </p:nvSpPr>
        <p:spPr>
          <a:xfrm>
            <a:off x="-50933" y="5136190"/>
            <a:ext cx="24485866" cy="34436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27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475" y="5130456"/>
            <a:ext cx="19151050" cy="3455088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Part III - Finding My Community"/>
          <p:cNvSpPr txBox="1"/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art III - Finding My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  <p:pic>
        <p:nvPicPr>
          <p:cNvPr id="282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craft-conf-relax-2-scaled.jpg" descr="craft-conf-relax-2-scaled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5694" y="3884019"/>
            <a:ext cx="11645679" cy="873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budapest.png" descr="budape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81214" y="3881966"/>
            <a:ext cx="6017092" cy="3974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Olgica Djur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Olgica Djuric</a:t>
            </a:r>
          </a:p>
          <a:p>
            <a:pPr marL="0" indent="0">
              <a:buSzTx/>
              <a:buNone/>
              <a:defRPr sz="3800">
                <a:solidFill>
                  <a:srgbClr val="5E5E5E"/>
                </a:solidFill>
              </a:defRPr>
            </a:pPr>
            <a:r>
              <a:t>(</a:t>
            </a:r>
            <a:r>
              <a:rPr i="1"/>
              <a:t>Ol</a:t>
            </a:r>
            <a:r>
              <a:t>·</a:t>
            </a:r>
            <a:r>
              <a:rPr i="1"/>
              <a:t>gee·tsa</a:t>
            </a:r>
            <a:r>
              <a:t>)</a:t>
            </a:r>
          </a:p>
          <a:p>
            <a:pPr marL="0" indent="0">
              <a:buSzTx/>
              <a:buNone/>
              <a:defRPr sz="3800">
                <a:solidFill>
                  <a:srgbClr val="5E5E5E"/>
                </a:solidFill>
              </a:defRPr>
            </a:pPr>
          </a:p>
          <a:p>
            <a:pPr marL="0" indent="0">
              <a:lnSpc>
                <a:spcPct val="100000"/>
              </a:lnSpc>
              <a:buSzTx/>
              <a:buNone/>
              <a:defRPr sz="4000"/>
            </a:pPr>
            <a:r>
              <a:t>Software engineer, Certified Positive Intelligence Coach, Mental Fitness Trainer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  <a:defRPr sz="4000"/>
            </a:pPr>
            <a:r>
              <a:rPr>
                <a:hlinkClick r:id="rId3" invalidUrl="" action="" tgtFrame="" tooltip="" history="1" highlightClick="0" endSnd="0"/>
              </a:rPr>
              <a:t>olgica@ondjuric.com</a:t>
            </a:r>
          </a:p>
          <a:p>
            <a:pPr marL="0" indent="0">
              <a:buSzTx/>
              <a:buNone/>
              <a:defRPr sz="4000"/>
            </a:pPr>
            <a:r>
              <a:rPr u="sng">
                <a:hlinkClick r:id="rId4" invalidUrl="" action="" tgtFrame="" tooltip="" history="1" highlightClick="0" endSnd="0"/>
              </a:rPr>
              <a:t>ondjuric.com</a:t>
            </a:r>
          </a:p>
          <a:p>
            <a:pPr marL="0" indent="0">
              <a:buSzTx/>
              <a:buNone/>
              <a:defRPr sz="4000"/>
            </a:pPr>
            <a:r>
              <a:rPr u="sng">
                <a:hlinkClick r:id="rId5" invalidUrl="" action="" tgtFrame="" tooltip="" history="1" highlightClick="0" endSnd="0"/>
              </a:rPr>
              <a:t>github.com/ondjuric</a:t>
            </a:r>
          </a:p>
        </p:txBody>
      </p:sp>
      <p:pic>
        <p:nvPicPr>
          <p:cNvPr id="174" name="olgicadjuric-logo-115x115-1.png" descr="olgicadjuric-logo-115x115-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github.com/ondjuric/talks/blob/main/tdd_resistance.md"/>
          <p:cNvSpPr txBox="1"/>
          <p:nvPr/>
        </p:nvSpPr>
        <p:spPr>
          <a:xfrm>
            <a:off x="15433285" y="12580493"/>
            <a:ext cx="7672472" cy="442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github.com/ondjuric/talks/blob/main/tdd_resistance.md</a:t>
            </a:r>
          </a:p>
        </p:txBody>
      </p:sp>
      <p:pic>
        <p:nvPicPr>
          <p:cNvPr id="176" name="qr-code.png" descr="qr-cod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780000" y="8864038"/>
            <a:ext cx="3632763" cy="363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art III - Finding My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  <p:pic>
        <p:nvPicPr>
          <p:cNvPr id="287" name="olgicadjuric-logo-115x115-1.png" descr="olgicadjuric-logo-115x115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G_6091.jpg" descr="IMG_6091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69161" y="3971188"/>
            <a:ext cx="11645678" cy="855992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Mob programming workshop, Craft Conf 2019."/>
          <p:cNvSpPr txBox="1"/>
          <p:nvPr/>
        </p:nvSpPr>
        <p:spPr>
          <a:xfrm>
            <a:off x="9131006" y="12647014"/>
            <a:ext cx="6121988" cy="46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i="1" sz="2332">
                <a:latin typeface="Optima"/>
                <a:ea typeface="Optima"/>
                <a:cs typeface="Optima"/>
                <a:sym typeface="Optima"/>
              </a:defRPr>
            </a:lvl1pPr>
          </a:lstStyle>
          <a:p>
            <a:pPr/>
            <a:r>
              <a:t>Mob programming workshop, Craft Conf 2019.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art III - Finding My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  <p:pic>
        <p:nvPicPr>
          <p:cNvPr id="294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Kata"/>
          <p:cNvSpPr txBox="1"/>
          <p:nvPr>
            <p:ph type="body" sz="quarter" idx="1"/>
          </p:nvPr>
        </p:nvSpPr>
        <p:spPr>
          <a:xfrm>
            <a:off x="4884555" y="3434659"/>
            <a:ext cx="3145831" cy="12590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5000"/>
            </a:lvl1pPr>
          </a:lstStyle>
          <a:p>
            <a:pPr/>
            <a:r>
              <a:t>Kata</a:t>
            </a:r>
          </a:p>
        </p:txBody>
      </p:sp>
      <p:sp>
        <p:nvSpPr>
          <p:cNvPr id="296" name="(ˈkädə)"/>
          <p:cNvSpPr txBox="1"/>
          <p:nvPr/>
        </p:nvSpPr>
        <p:spPr>
          <a:xfrm>
            <a:off x="4917863" y="4242199"/>
            <a:ext cx="1481754" cy="820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solidFill>
                  <a:srgbClr val="5E5E5E"/>
                </a:solidFill>
              </a:defRPr>
            </a:pPr>
            <a:r>
              <a:t>(</a:t>
            </a:r>
            <a:r>
              <a:rPr i="1"/>
              <a:t>ˈkädə</a:t>
            </a:r>
            <a:r>
              <a:t>)</a:t>
            </a:r>
          </a:p>
        </p:txBody>
      </p:sp>
      <p:pic>
        <p:nvPicPr>
          <p:cNvPr id="297" name="Emmanuelle-Fumonde-en-démonstration_(cropped).jpg" descr="Emmanuelle-Fumonde-en-démonstration_(cropped).jpg"/>
          <p:cNvPicPr>
            <a:picLocks noChangeAspect="1"/>
          </p:cNvPicPr>
          <p:nvPr/>
        </p:nvPicPr>
        <p:blipFill>
          <a:blip r:embed="rId4">
            <a:extLst/>
          </a:blip>
          <a:srcRect l="0" t="4389" r="0" b="0"/>
          <a:stretch>
            <a:fillRect/>
          </a:stretch>
        </p:blipFill>
        <p:spPr>
          <a:xfrm>
            <a:off x="7950795" y="3593224"/>
            <a:ext cx="8482483" cy="931591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2005 cadet world karate champion [1] Emmanuelle Fumonde performing a kata."/>
          <p:cNvSpPr txBox="1"/>
          <p:nvPr/>
        </p:nvSpPr>
        <p:spPr>
          <a:xfrm>
            <a:off x="8166377" y="12922336"/>
            <a:ext cx="8051245" cy="37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  <a:defRPr i="1" sz="1832">
                <a:latin typeface="Optima"/>
                <a:ea typeface="Optima"/>
                <a:cs typeface="Optima"/>
                <a:sym typeface="Optima"/>
              </a:defRPr>
            </a:pPr>
            <a:r>
              <a:t>2005 cadet world karate champion </a:t>
            </a:r>
            <a:r>
              <a:rPr baseline="31999">
                <a:solidFill>
                  <a:srgbClr val="3366CC"/>
                </a:solidFill>
                <a:hlinkClick r:id="rId5" invalidUrl="" action="" tgtFrame="" tooltip="" history="1" highlightClick="0" endSnd="0"/>
              </a:rPr>
              <a:t>[1]</a:t>
            </a:r>
            <a:r>
              <a:t> </a:t>
            </a:r>
            <a:r>
              <a:rPr>
                <a:hlinkClick r:id="rId6" invalidUrl="" action="" tgtFrame="" tooltip="" history="1" highlightClick="0" endSnd="0"/>
              </a:rPr>
              <a:t>Emmanuelle Fumonde</a:t>
            </a:r>
            <a:r>
              <a:t> performing a kata.</a:t>
            </a:r>
          </a:p>
        </p:txBody>
      </p:sp>
      <p:sp>
        <p:nvSpPr>
          <p:cNvPr id="299" name="Repetitio est mater studiorum."/>
          <p:cNvSpPr txBox="1"/>
          <p:nvPr/>
        </p:nvSpPr>
        <p:spPr>
          <a:xfrm>
            <a:off x="18992101" y="10202245"/>
            <a:ext cx="3954931" cy="1578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877520">
              <a:lnSpc>
                <a:spcPct val="100000"/>
              </a:lnSpc>
              <a:spcBef>
                <a:spcPts val="1800"/>
              </a:spcBef>
              <a:defRPr sz="3850"/>
            </a:lvl1pPr>
          </a:lstStyle>
          <a:p>
            <a:pPr/>
            <a:r>
              <a:t>Repetitio est mater studiorum.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art III - Finding My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  <p:pic>
        <p:nvPicPr>
          <p:cNvPr id="302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WhatsApp Image 2024-05-02 at 14.28.20.jpeg" descr="WhatsApp Image 2024-05-02 at 14.28.20.jpeg"/>
          <p:cNvPicPr>
            <a:picLocks noChangeAspect="1"/>
          </p:cNvPicPr>
          <p:nvPr/>
        </p:nvPicPr>
        <p:blipFill>
          <a:blip r:embed="rId4">
            <a:extLst/>
          </a:blip>
          <a:srcRect l="0" t="0" r="0" b="1969"/>
          <a:stretch>
            <a:fillRect/>
          </a:stretch>
        </p:blipFill>
        <p:spPr>
          <a:xfrm>
            <a:off x="7457678" y="3423553"/>
            <a:ext cx="9468627" cy="10160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art III - Finding My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  <p:pic>
        <p:nvPicPr>
          <p:cNvPr id="306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14870"/>
          <a:stretch>
            <a:fillRect/>
          </a:stretch>
        </p:blipFill>
        <p:spPr>
          <a:xfrm>
            <a:off x="3178943" y="3759717"/>
            <a:ext cx="18026114" cy="8439255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Line"/>
          <p:cNvSpPr/>
          <p:nvPr/>
        </p:nvSpPr>
        <p:spPr>
          <a:xfrm flipH="1" flipV="1">
            <a:off x="18795040" y="9283678"/>
            <a:ext cx="981726" cy="6919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9" name="https://github.com/emilybache/Clarify-Exception-Refactoring-Kata"/>
          <p:cNvSpPr txBox="1"/>
          <p:nvPr/>
        </p:nvSpPr>
        <p:spPr>
          <a:xfrm>
            <a:off x="14520406" y="12539920"/>
            <a:ext cx="7672472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https://github.com/emilybache/Clarify-Exception-Refactoring-Kata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art III - Finding My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  <p:pic>
        <p:nvPicPr>
          <p:cNvPr id="312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Unit testing - primitive type"/>
          <p:cNvSpPr txBox="1"/>
          <p:nvPr/>
        </p:nvSpPr>
        <p:spPr>
          <a:xfrm>
            <a:off x="3217808" y="6876204"/>
            <a:ext cx="7017716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Unit testing - primitive type</a:t>
            </a:r>
          </a:p>
        </p:txBody>
      </p:sp>
      <p:sp>
        <p:nvSpPr>
          <p:cNvPr id="314" name="assertEquals(5, person.getAge())"/>
          <p:cNvSpPr txBox="1"/>
          <p:nvPr/>
        </p:nvSpPr>
        <p:spPr>
          <a:xfrm>
            <a:off x="1304162" y="8771635"/>
            <a:ext cx="1084500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assertEquals(5, person.getAge())</a:t>
            </a:r>
          </a:p>
        </p:txBody>
      </p:sp>
      <p:sp>
        <p:nvSpPr>
          <p:cNvPr id="315" name="Unit testing - complex object"/>
          <p:cNvSpPr txBox="1"/>
          <p:nvPr/>
        </p:nvSpPr>
        <p:spPr>
          <a:xfrm>
            <a:off x="14695320" y="6876204"/>
            <a:ext cx="7399376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Unit testing - complex object</a:t>
            </a:r>
          </a:p>
        </p:txBody>
      </p:sp>
      <p:sp>
        <p:nvSpPr>
          <p:cNvPr id="316" name="Approvals.verify(person)"/>
          <p:cNvSpPr txBox="1"/>
          <p:nvPr/>
        </p:nvSpPr>
        <p:spPr>
          <a:xfrm>
            <a:off x="14313844" y="8771635"/>
            <a:ext cx="8162330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Approvals.verify(person)</a:t>
            </a:r>
          </a:p>
        </p:txBody>
      </p:sp>
      <p:sp>
        <p:nvSpPr>
          <p:cNvPr id="317" name="A picture’s worth a 1000 tests."/>
          <p:cNvSpPr txBox="1"/>
          <p:nvPr/>
        </p:nvSpPr>
        <p:spPr>
          <a:xfrm>
            <a:off x="8152841" y="4035172"/>
            <a:ext cx="8078318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i="1" spc="-44">
                <a:solidFill>
                  <a:srgbClr val="929292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 picture’s worth a 1000 tests.</a:t>
            </a:r>
          </a:p>
        </p:txBody>
      </p:sp>
      <p:pic>
        <p:nvPicPr>
          <p:cNvPr id="318" name="approvals.png" descr="approva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51262" y="4033183"/>
            <a:ext cx="813352" cy="836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art III - Finding My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  <p:pic>
        <p:nvPicPr>
          <p:cNvPr id="321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1. Create your scenario"/>
          <p:cNvSpPr txBox="1"/>
          <p:nvPr/>
        </p:nvSpPr>
        <p:spPr>
          <a:xfrm>
            <a:off x="2516993" y="3305958"/>
            <a:ext cx="5850383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1. Create your scenario</a:t>
            </a:r>
          </a:p>
        </p:txBody>
      </p:sp>
      <p:sp>
        <p:nvSpPr>
          <p:cNvPr id="323" name="Clipboard"/>
          <p:cNvSpPr/>
          <p:nvPr/>
        </p:nvSpPr>
        <p:spPr>
          <a:xfrm>
            <a:off x="14045127" y="9487692"/>
            <a:ext cx="638192" cy="916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801" y="0"/>
                  <a:pt x="9330" y="294"/>
                  <a:pt x="8865" y="898"/>
                </a:cubicBezTo>
                <a:cubicBezTo>
                  <a:pt x="8394" y="1511"/>
                  <a:pt x="7651" y="1943"/>
                  <a:pt x="7089" y="1943"/>
                </a:cubicBezTo>
                <a:cubicBezTo>
                  <a:pt x="6826" y="1943"/>
                  <a:pt x="6299" y="1922"/>
                  <a:pt x="6037" y="1943"/>
                </a:cubicBezTo>
                <a:cubicBezTo>
                  <a:pt x="5104" y="2016"/>
                  <a:pt x="4553" y="2318"/>
                  <a:pt x="4308" y="2794"/>
                </a:cubicBezTo>
                <a:lnTo>
                  <a:pt x="1139" y="2794"/>
                </a:lnTo>
                <a:cubicBezTo>
                  <a:pt x="510" y="2794"/>
                  <a:pt x="0" y="3149"/>
                  <a:pt x="0" y="3587"/>
                </a:cubicBezTo>
                <a:lnTo>
                  <a:pt x="0" y="20807"/>
                </a:lnTo>
                <a:cubicBezTo>
                  <a:pt x="0" y="21245"/>
                  <a:pt x="510" y="21600"/>
                  <a:pt x="1139" y="21600"/>
                </a:cubicBezTo>
                <a:lnTo>
                  <a:pt x="20461" y="21600"/>
                </a:lnTo>
                <a:cubicBezTo>
                  <a:pt x="21090" y="21600"/>
                  <a:pt x="21600" y="21245"/>
                  <a:pt x="21600" y="20807"/>
                </a:cubicBezTo>
                <a:lnTo>
                  <a:pt x="21600" y="3587"/>
                </a:lnTo>
                <a:cubicBezTo>
                  <a:pt x="21600" y="3149"/>
                  <a:pt x="21090" y="2794"/>
                  <a:pt x="20461" y="2794"/>
                </a:cubicBezTo>
                <a:lnTo>
                  <a:pt x="17292" y="2794"/>
                </a:lnTo>
                <a:cubicBezTo>
                  <a:pt x="17047" y="2318"/>
                  <a:pt x="16496" y="2016"/>
                  <a:pt x="15563" y="1943"/>
                </a:cubicBezTo>
                <a:cubicBezTo>
                  <a:pt x="15301" y="1922"/>
                  <a:pt x="14774" y="1943"/>
                  <a:pt x="14511" y="1943"/>
                </a:cubicBezTo>
                <a:cubicBezTo>
                  <a:pt x="13949" y="1943"/>
                  <a:pt x="13209" y="1511"/>
                  <a:pt x="12738" y="898"/>
                </a:cubicBezTo>
                <a:cubicBezTo>
                  <a:pt x="12273" y="294"/>
                  <a:pt x="11802" y="0"/>
                  <a:pt x="10801" y="0"/>
                </a:cubicBezTo>
                <a:close/>
                <a:moveTo>
                  <a:pt x="10799" y="593"/>
                </a:moveTo>
                <a:cubicBezTo>
                  <a:pt x="11264" y="593"/>
                  <a:pt x="11644" y="857"/>
                  <a:pt x="11644" y="1181"/>
                </a:cubicBezTo>
                <a:cubicBezTo>
                  <a:pt x="11644" y="1506"/>
                  <a:pt x="11265" y="1767"/>
                  <a:pt x="10799" y="1767"/>
                </a:cubicBezTo>
                <a:cubicBezTo>
                  <a:pt x="10332" y="1767"/>
                  <a:pt x="9956" y="1506"/>
                  <a:pt x="9956" y="1181"/>
                </a:cubicBezTo>
                <a:cubicBezTo>
                  <a:pt x="9956" y="857"/>
                  <a:pt x="10333" y="593"/>
                  <a:pt x="10799" y="593"/>
                </a:cubicBezTo>
                <a:close/>
                <a:moveTo>
                  <a:pt x="1619" y="3923"/>
                </a:moveTo>
                <a:lnTo>
                  <a:pt x="4207" y="3923"/>
                </a:lnTo>
                <a:cubicBezTo>
                  <a:pt x="4263" y="4130"/>
                  <a:pt x="4364" y="4392"/>
                  <a:pt x="4364" y="4392"/>
                </a:cubicBezTo>
                <a:lnTo>
                  <a:pt x="10799" y="4392"/>
                </a:lnTo>
                <a:lnTo>
                  <a:pt x="17236" y="4392"/>
                </a:lnTo>
                <a:cubicBezTo>
                  <a:pt x="17236" y="4392"/>
                  <a:pt x="17337" y="4130"/>
                  <a:pt x="17393" y="3923"/>
                </a:cubicBezTo>
                <a:lnTo>
                  <a:pt x="19981" y="3923"/>
                </a:lnTo>
                <a:lnTo>
                  <a:pt x="19981" y="20471"/>
                </a:lnTo>
                <a:lnTo>
                  <a:pt x="1619" y="20471"/>
                </a:lnTo>
                <a:lnTo>
                  <a:pt x="1619" y="392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27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24" name="2. Write that scenario in your mother language*"/>
          <p:cNvSpPr txBox="1"/>
          <p:nvPr/>
        </p:nvSpPr>
        <p:spPr>
          <a:xfrm>
            <a:off x="8814641" y="3305958"/>
            <a:ext cx="12170411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2. Write that scenario in your mother language* </a:t>
            </a:r>
          </a:p>
        </p:txBody>
      </p:sp>
      <p:sp>
        <p:nvSpPr>
          <p:cNvPr id="325" name="3. Write that scenario in English"/>
          <p:cNvSpPr txBox="1"/>
          <p:nvPr/>
        </p:nvSpPr>
        <p:spPr>
          <a:xfrm>
            <a:off x="2440629" y="4263984"/>
            <a:ext cx="8155433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3. Write that scenario in English</a:t>
            </a:r>
          </a:p>
        </p:txBody>
      </p:sp>
      <p:sp>
        <p:nvSpPr>
          <p:cNvPr id="326" name="5. Create Code so it works"/>
          <p:cNvSpPr txBox="1"/>
          <p:nvPr/>
        </p:nvSpPr>
        <p:spPr>
          <a:xfrm>
            <a:off x="11229495" y="6002254"/>
            <a:ext cx="6785255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5. Create Code so it works</a:t>
            </a:r>
          </a:p>
        </p:txBody>
      </p:sp>
      <p:sp>
        <p:nvSpPr>
          <p:cNvPr id="327" name="4. Translate English to Code"/>
          <p:cNvSpPr txBox="1"/>
          <p:nvPr/>
        </p:nvSpPr>
        <p:spPr>
          <a:xfrm>
            <a:off x="2489632" y="6002254"/>
            <a:ext cx="7340702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4. Translate English to Code</a:t>
            </a:r>
          </a:p>
        </p:txBody>
      </p:sp>
      <p:sp>
        <p:nvSpPr>
          <p:cNvPr id="328" name="Television"/>
          <p:cNvSpPr/>
          <p:nvPr/>
        </p:nvSpPr>
        <p:spPr>
          <a:xfrm>
            <a:off x="1108620" y="6226174"/>
            <a:ext cx="1092201" cy="6659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675" y="1107"/>
                </a:moveTo>
                <a:lnTo>
                  <a:pt x="20920" y="1107"/>
                </a:lnTo>
                <a:lnTo>
                  <a:pt x="20920" y="19403"/>
                </a:lnTo>
                <a:lnTo>
                  <a:pt x="675" y="19403"/>
                </a:lnTo>
                <a:lnTo>
                  <a:pt x="675" y="1107"/>
                </a:lnTo>
                <a:close/>
                <a:moveTo>
                  <a:pt x="945" y="1558"/>
                </a:moveTo>
                <a:lnTo>
                  <a:pt x="945" y="18952"/>
                </a:lnTo>
                <a:lnTo>
                  <a:pt x="20645" y="18952"/>
                </a:lnTo>
                <a:lnTo>
                  <a:pt x="20645" y="1558"/>
                </a:lnTo>
                <a:lnTo>
                  <a:pt x="945" y="1558"/>
                </a:lnTo>
                <a:close/>
                <a:moveTo>
                  <a:pt x="19683" y="20211"/>
                </a:moveTo>
                <a:cubicBezTo>
                  <a:pt x="19791" y="20211"/>
                  <a:pt x="19877" y="20352"/>
                  <a:pt x="19877" y="20529"/>
                </a:cubicBezTo>
                <a:cubicBezTo>
                  <a:pt x="19877" y="20706"/>
                  <a:pt x="19791" y="20847"/>
                  <a:pt x="19683" y="20847"/>
                </a:cubicBezTo>
                <a:cubicBezTo>
                  <a:pt x="19575" y="20847"/>
                  <a:pt x="19489" y="20706"/>
                  <a:pt x="19489" y="20529"/>
                </a:cubicBezTo>
                <a:cubicBezTo>
                  <a:pt x="19489" y="20352"/>
                  <a:pt x="19575" y="20211"/>
                  <a:pt x="19683" y="20211"/>
                </a:cubicBezTo>
                <a:close/>
                <a:moveTo>
                  <a:pt x="20412" y="20211"/>
                </a:moveTo>
                <a:cubicBezTo>
                  <a:pt x="20520" y="20211"/>
                  <a:pt x="20606" y="20352"/>
                  <a:pt x="20606" y="20529"/>
                </a:cubicBezTo>
                <a:cubicBezTo>
                  <a:pt x="20606" y="20706"/>
                  <a:pt x="20520" y="20847"/>
                  <a:pt x="20412" y="20847"/>
                </a:cubicBezTo>
                <a:cubicBezTo>
                  <a:pt x="20304" y="20847"/>
                  <a:pt x="20218" y="20706"/>
                  <a:pt x="20218" y="20529"/>
                </a:cubicBezTo>
                <a:cubicBezTo>
                  <a:pt x="20218" y="20352"/>
                  <a:pt x="20304" y="20211"/>
                  <a:pt x="20412" y="20211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329" name="approvals.png" descr="approva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0316" y="7789336"/>
            <a:ext cx="813352" cy="83659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6. Run your test for feedback while you code"/>
          <p:cNvSpPr txBox="1"/>
          <p:nvPr/>
        </p:nvSpPr>
        <p:spPr>
          <a:xfrm>
            <a:off x="2471671" y="7740525"/>
            <a:ext cx="11354563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6. Run your test for feedback while you code</a:t>
            </a:r>
          </a:p>
        </p:txBody>
      </p:sp>
      <p:pic>
        <p:nvPicPr>
          <p:cNvPr id="331" name="approvals.png" descr="approva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75417" y="9527606"/>
            <a:ext cx="813352" cy="8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7. Approve result so it continues to work"/>
          <p:cNvSpPr txBox="1"/>
          <p:nvPr/>
        </p:nvSpPr>
        <p:spPr>
          <a:xfrm>
            <a:off x="2513614" y="9478796"/>
            <a:ext cx="10274962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7. Approve result so it continues to work</a:t>
            </a:r>
          </a:p>
        </p:txBody>
      </p:sp>
      <p:sp>
        <p:nvSpPr>
          <p:cNvPr id="333" name="Clipboard"/>
          <p:cNvSpPr/>
          <p:nvPr/>
        </p:nvSpPr>
        <p:spPr>
          <a:xfrm>
            <a:off x="1362997" y="3718828"/>
            <a:ext cx="638192" cy="916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801" y="0"/>
                  <a:pt x="9330" y="294"/>
                  <a:pt x="8865" y="898"/>
                </a:cubicBezTo>
                <a:cubicBezTo>
                  <a:pt x="8394" y="1511"/>
                  <a:pt x="7651" y="1943"/>
                  <a:pt x="7089" y="1943"/>
                </a:cubicBezTo>
                <a:cubicBezTo>
                  <a:pt x="6826" y="1943"/>
                  <a:pt x="6299" y="1922"/>
                  <a:pt x="6037" y="1943"/>
                </a:cubicBezTo>
                <a:cubicBezTo>
                  <a:pt x="5104" y="2016"/>
                  <a:pt x="4553" y="2318"/>
                  <a:pt x="4308" y="2794"/>
                </a:cubicBezTo>
                <a:lnTo>
                  <a:pt x="1139" y="2794"/>
                </a:lnTo>
                <a:cubicBezTo>
                  <a:pt x="510" y="2794"/>
                  <a:pt x="0" y="3149"/>
                  <a:pt x="0" y="3587"/>
                </a:cubicBezTo>
                <a:lnTo>
                  <a:pt x="0" y="20807"/>
                </a:lnTo>
                <a:cubicBezTo>
                  <a:pt x="0" y="21245"/>
                  <a:pt x="510" y="21600"/>
                  <a:pt x="1139" y="21600"/>
                </a:cubicBezTo>
                <a:lnTo>
                  <a:pt x="20461" y="21600"/>
                </a:lnTo>
                <a:cubicBezTo>
                  <a:pt x="21090" y="21600"/>
                  <a:pt x="21600" y="21245"/>
                  <a:pt x="21600" y="20807"/>
                </a:cubicBezTo>
                <a:lnTo>
                  <a:pt x="21600" y="3587"/>
                </a:lnTo>
                <a:cubicBezTo>
                  <a:pt x="21600" y="3149"/>
                  <a:pt x="21090" y="2794"/>
                  <a:pt x="20461" y="2794"/>
                </a:cubicBezTo>
                <a:lnTo>
                  <a:pt x="17292" y="2794"/>
                </a:lnTo>
                <a:cubicBezTo>
                  <a:pt x="17047" y="2318"/>
                  <a:pt x="16496" y="2016"/>
                  <a:pt x="15563" y="1943"/>
                </a:cubicBezTo>
                <a:cubicBezTo>
                  <a:pt x="15301" y="1922"/>
                  <a:pt x="14774" y="1943"/>
                  <a:pt x="14511" y="1943"/>
                </a:cubicBezTo>
                <a:cubicBezTo>
                  <a:pt x="13949" y="1943"/>
                  <a:pt x="13209" y="1511"/>
                  <a:pt x="12738" y="898"/>
                </a:cubicBezTo>
                <a:cubicBezTo>
                  <a:pt x="12273" y="294"/>
                  <a:pt x="11802" y="0"/>
                  <a:pt x="10801" y="0"/>
                </a:cubicBezTo>
                <a:close/>
                <a:moveTo>
                  <a:pt x="10799" y="593"/>
                </a:moveTo>
                <a:cubicBezTo>
                  <a:pt x="11264" y="593"/>
                  <a:pt x="11644" y="857"/>
                  <a:pt x="11644" y="1181"/>
                </a:cubicBezTo>
                <a:cubicBezTo>
                  <a:pt x="11644" y="1506"/>
                  <a:pt x="11265" y="1767"/>
                  <a:pt x="10799" y="1767"/>
                </a:cubicBezTo>
                <a:cubicBezTo>
                  <a:pt x="10332" y="1767"/>
                  <a:pt x="9956" y="1506"/>
                  <a:pt x="9956" y="1181"/>
                </a:cubicBezTo>
                <a:cubicBezTo>
                  <a:pt x="9956" y="857"/>
                  <a:pt x="10333" y="593"/>
                  <a:pt x="10799" y="593"/>
                </a:cubicBezTo>
                <a:close/>
                <a:moveTo>
                  <a:pt x="1619" y="3923"/>
                </a:moveTo>
                <a:lnTo>
                  <a:pt x="4207" y="3923"/>
                </a:lnTo>
                <a:cubicBezTo>
                  <a:pt x="4263" y="4130"/>
                  <a:pt x="4364" y="4392"/>
                  <a:pt x="4364" y="4392"/>
                </a:cubicBezTo>
                <a:lnTo>
                  <a:pt x="10799" y="4392"/>
                </a:lnTo>
                <a:lnTo>
                  <a:pt x="17236" y="4392"/>
                </a:lnTo>
                <a:cubicBezTo>
                  <a:pt x="17236" y="4392"/>
                  <a:pt x="17337" y="4130"/>
                  <a:pt x="17393" y="3923"/>
                </a:cubicBezTo>
                <a:lnTo>
                  <a:pt x="19981" y="3923"/>
                </a:lnTo>
                <a:lnTo>
                  <a:pt x="19981" y="20471"/>
                </a:lnTo>
                <a:lnTo>
                  <a:pt x="1619" y="20471"/>
                </a:lnTo>
                <a:lnTo>
                  <a:pt x="1619" y="392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27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34" name="8. Change the requirement"/>
          <p:cNvSpPr txBox="1"/>
          <p:nvPr/>
        </p:nvSpPr>
        <p:spPr>
          <a:xfrm>
            <a:off x="15074028" y="9478796"/>
            <a:ext cx="6844488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8. Change the requirement</a:t>
            </a:r>
          </a:p>
        </p:txBody>
      </p:sp>
      <p:pic>
        <p:nvPicPr>
          <p:cNvPr id="335" name="approvals.png" descr="approval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4567" y="11156653"/>
            <a:ext cx="813352" cy="836591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10. Re-Approve so it continues to work"/>
          <p:cNvSpPr txBox="1"/>
          <p:nvPr/>
        </p:nvSpPr>
        <p:spPr>
          <a:xfrm>
            <a:off x="9444395" y="11107842"/>
            <a:ext cx="9839656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10. Re-Approve so it continues to work</a:t>
            </a:r>
          </a:p>
        </p:txBody>
      </p:sp>
      <p:sp>
        <p:nvSpPr>
          <p:cNvPr id="337" name="9. See the new solution"/>
          <p:cNvSpPr txBox="1"/>
          <p:nvPr/>
        </p:nvSpPr>
        <p:spPr>
          <a:xfrm>
            <a:off x="2392125" y="11107842"/>
            <a:ext cx="5975554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9. See the new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250"/>
                                        <p:tgtEl>
                                          <p:spTgt spid="3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0" dur="125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5" dur="1250"/>
                                        <p:tgtEl>
                                          <p:spTgt spid="3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Class="entr" nodeType="withEffect" presetSubtype="1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18" dur="1250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3" dur="1250"/>
                                        <p:tgtEl>
                                          <p:spTgt spid="3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Class="entr" nodeType="withEffect" presetSubtype="1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6" dur="1250"/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1" dur="1250"/>
                                        <p:tgtEl>
                                          <p:spTgt spid="3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Class="entr" nodeType="with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4" dur="125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39" dur="1250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Class="entr" nodeType="withEffect" presetSubtype="1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2" dur="125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7" dur="1250"/>
                                        <p:tgtEl>
                                          <p:spTgt spid="3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Class="entr" nodeType="withEffect" presetSubtype="1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0" dur="125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5" dur="1250"/>
                                        <p:tgtEl>
                                          <p:spTgt spid="3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Class="entr" nodeType="withEffect" presetSubtype="1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8" dur="1250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3" dur="1250"/>
                                        <p:tgtEl>
                                          <p:spTgt spid="3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Class="entr" nodeType="withEffect" presetSubtype="1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66" dur="125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1" dur="1250"/>
                                        <p:tgtEl>
                                          <p:spTgt spid="3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Class="entr" nodeType="with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4" dur="1250"/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9" dur="1250"/>
                                        <p:tgtEl>
                                          <p:spTgt spid="3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Class="entr" nodeType="withEffect" presetSubtype="1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82" dur="1250"/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4" grpId="8"/>
      <p:bldP build="p" bldLvl="5" animBg="1" rev="0" advAuto="0" spid="322" grpId="1"/>
      <p:bldP build="p" bldLvl="5" animBg="1" rev="0" advAuto="0" spid="325" grpId="3"/>
      <p:bldP build="p" bldLvl="5" animBg="1" rev="0" advAuto="0" spid="332" grpId="7"/>
      <p:bldP build="p" bldLvl="5" animBg="1" rev="0" advAuto="0" spid="326" grpId="5"/>
      <p:bldP build="p" bldLvl="5" animBg="1" rev="0" advAuto="0" spid="324" grpId="2"/>
      <p:bldP build="p" bldLvl="5" animBg="1" rev="0" advAuto="0" spid="327" grpId="4"/>
      <p:bldP build="p" bldLvl="5" animBg="1" rev="0" advAuto="0" spid="336" grpId="10"/>
      <p:bldP build="p" bldLvl="5" animBg="1" rev="0" advAuto="0" spid="337" grpId="9"/>
      <p:bldP build="p" bldLvl="5" animBg="1" rev="0" advAuto="0" spid="330" grpId="6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art III - Finding My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  <p:pic>
        <p:nvPicPr>
          <p:cNvPr id="340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observation-retro-llewellyn-falco-olgica-djuric-tdd-pair-programming.png" descr="observation-retro-llewellyn-falco-olgica-djuric-tdd-pair-programmin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9770" y="3914711"/>
            <a:ext cx="13584460" cy="8672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art III - Finding My Commun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III - Finding My Community</a:t>
            </a:r>
          </a:p>
        </p:txBody>
      </p:sp>
      <p:pic>
        <p:nvPicPr>
          <p:cNvPr id="344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0" t="0" r="1638" b="0"/>
          <a:stretch>
            <a:fillRect/>
          </a:stretch>
        </p:blipFill>
        <p:spPr>
          <a:xfrm>
            <a:off x="2975371" y="4305020"/>
            <a:ext cx="18433304" cy="7892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"/>
          <p:cNvSpPr/>
          <p:nvPr/>
        </p:nvSpPr>
        <p:spPr>
          <a:xfrm>
            <a:off x="-50933" y="5136190"/>
            <a:ext cx="24485866" cy="34436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348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475" y="5130456"/>
            <a:ext cx="19151050" cy="3455088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Part IV - Applying on Legacy"/>
          <p:cNvSpPr txBox="1"/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IV - Applying on Legacy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art IV - Applying on Leg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IV - Applying on Legacy</a:t>
            </a:r>
          </a:p>
        </p:txBody>
      </p:sp>
      <p:pic>
        <p:nvPicPr>
          <p:cNvPr id="352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WhatsApp Image 2024-05-02 at 14.28.22.jpeg" descr="WhatsApp Image 2024-05-02 at 14.28.22.jpeg"/>
          <p:cNvPicPr>
            <a:picLocks noChangeAspect="1"/>
          </p:cNvPicPr>
          <p:nvPr/>
        </p:nvPicPr>
        <p:blipFill>
          <a:blip r:embed="rId4">
            <a:extLst/>
          </a:blip>
          <a:srcRect l="2657" t="3741" r="2657" b="3741"/>
          <a:stretch>
            <a:fillRect/>
          </a:stretch>
        </p:blipFill>
        <p:spPr>
          <a:xfrm>
            <a:off x="3841046" y="5568912"/>
            <a:ext cx="6818933" cy="5364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creenshot 2024-05-03 at 12.55.19.png" descr="Screenshot 2024-05-03 at 12.55.1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09300" y="5548214"/>
            <a:ext cx="11187966" cy="5405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openart-image_lsKeAxFR_1714929754505_raw.jpg" descr="openart-image_lsKeAxFR_1714929754505_raw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61051" y="3520199"/>
            <a:ext cx="9461898" cy="9461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art IV - Applying on Leg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IV - Applying on Legacy</a:t>
            </a:r>
          </a:p>
        </p:txBody>
      </p:sp>
      <p:pic>
        <p:nvPicPr>
          <p:cNvPr id="357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olgica-and-kishore-`.png" descr="olgica-and-kishore-`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47659" y="3583516"/>
            <a:ext cx="9088682" cy="2465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2019-10-29.map.png" descr="2019-10-29.map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55166"/>
          <a:stretch>
            <a:fillRect/>
          </a:stretch>
        </p:blipFill>
        <p:spPr>
          <a:xfrm>
            <a:off x="7171356" y="6346263"/>
            <a:ext cx="10041284" cy="7320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art IV - Applying on Leg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IV - Applying on Legacy</a:t>
            </a:r>
          </a:p>
        </p:txBody>
      </p:sp>
      <p:pic>
        <p:nvPicPr>
          <p:cNvPr id="362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openart-image_kaWyVF4S_1715164774357_raw.jpg" descr="openart-image_kaWyVF4S_1715164774357_raw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39521" y="3498669"/>
            <a:ext cx="9504958" cy="9504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art IV - Applying on Lega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IV - Applying on Legacy</a:t>
            </a:r>
          </a:p>
        </p:txBody>
      </p:sp>
      <p:pic>
        <p:nvPicPr>
          <p:cNvPr id="366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5"/>
          <p:cNvSpPr txBox="1"/>
          <p:nvPr/>
        </p:nvSpPr>
        <p:spPr>
          <a:xfrm>
            <a:off x="8322736" y="8250335"/>
            <a:ext cx="988551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chemeClr val="accent6">
                    <a:hueOff val="-336662"/>
                    <a:satOff val="-1462"/>
                    <a:lumOff val="-13603"/>
                  </a:schemeClr>
                </a:solidFill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368" name="Eye"/>
          <p:cNvSpPr/>
          <p:nvPr/>
        </p:nvSpPr>
        <p:spPr>
          <a:xfrm>
            <a:off x="8322736" y="7308985"/>
            <a:ext cx="1012908" cy="5281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707" y="0"/>
                  <a:pt x="2918" y="3569"/>
                  <a:pt x="407" y="9790"/>
                </a:cubicBezTo>
                <a:lnTo>
                  <a:pt x="0" y="10800"/>
                </a:lnTo>
                <a:lnTo>
                  <a:pt x="407" y="11810"/>
                </a:lnTo>
                <a:cubicBezTo>
                  <a:pt x="2918" y="18032"/>
                  <a:pt x="6707" y="21600"/>
                  <a:pt x="10800" y="21600"/>
                </a:cubicBezTo>
                <a:cubicBezTo>
                  <a:pt x="14893" y="21600"/>
                  <a:pt x="18680" y="18032"/>
                  <a:pt x="21192" y="11810"/>
                </a:cubicBezTo>
                <a:lnTo>
                  <a:pt x="21600" y="10800"/>
                </a:lnTo>
                <a:lnTo>
                  <a:pt x="21192" y="9790"/>
                </a:lnTo>
                <a:cubicBezTo>
                  <a:pt x="18680" y="3569"/>
                  <a:pt x="14893" y="0"/>
                  <a:pt x="10800" y="0"/>
                </a:cubicBezTo>
                <a:close/>
                <a:moveTo>
                  <a:pt x="8667" y="3677"/>
                </a:moveTo>
                <a:cubicBezTo>
                  <a:pt x="7382" y="5094"/>
                  <a:pt x="6517" y="7753"/>
                  <a:pt x="6517" y="10800"/>
                </a:cubicBezTo>
                <a:cubicBezTo>
                  <a:pt x="6517" y="13847"/>
                  <a:pt x="7382" y="16502"/>
                  <a:pt x="8667" y="17920"/>
                </a:cubicBezTo>
                <a:cubicBezTo>
                  <a:pt x="6166" y="17019"/>
                  <a:pt x="3899" y="14543"/>
                  <a:pt x="2199" y="10800"/>
                </a:cubicBezTo>
                <a:cubicBezTo>
                  <a:pt x="3899" y="7057"/>
                  <a:pt x="6166" y="4577"/>
                  <a:pt x="8667" y="3677"/>
                </a:cubicBezTo>
                <a:close/>
                <a:moveTo>
                  <a:pt x="12931" y="3677"/>
                </a:moveTo>
                <a:cubicBezTo>
                  <a:pt x="15432" y="4577"/>
                  <a:pt x="17699" y="7057"/>
                  <a:pt x="19400" y="10800"/>
                </a:cubicBezTo>
                <a:cubicBezTo>
                  <a:pt x="17699" y="14543"/>
                  <a:pt x="15432" y="17019"/>
                  <a:pt x="12931" y="17920"/>
                </a:cubicBezTo>
                <a:cubicBezTo>
                  <a:pt x="14216" y="16502"/>
                  <a:pt x="15081" y="13847"/>
                  <a:pt x="15081" y="10800"/>
                </a:cubicBezTo>
                <a:cubicBezTo>
                  <a:pt x="15081" y="7753"/>
                  <a:pt x="14216" y="5094"/>
                  <a:pt x="12931" y="3677"/>
                </a:cubicBezTo>
                <a:close/>
                <a:moveTo>
                  <a:pt x="12219" y="6169"/>
                </a:moveTo>
                <a:cubicBezTo>
                  <a:pt x="12805" y="6169"/>
                  <a:pt x="13279" y="7078"/>
                  <a:pt x="13279" y="8201"/>
                </a:cubicBezTo>
                <a:cubicBezTo>
                  <a:pt x="13279" y="9324"/>
                  <a:pt x="12805" y="10234"/>
                  <a:pt x="12219" y="10234"/>
                </a:cubicBezTo>
                <a:cubicBezTo>
                  <a:pt x="11634" y="10234"/>
                  <a:pt x="11159" y="9324"/>
                  <a:pt x="11159" y="8201"/>
                </a:cubicBezTo>
                <a:cubicBezTo>
                  <a:pt x="11159" y="7078"/>
                  <a:pt x="11634" y="6169"/>
                  <a:pt x="12219" y="6169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69" name="Mouth"/>
          <p:cNvSpPr/>
          <p:nvPr/>
        </p:nvSpPr>
        <p:spPr>
          <a:xfrm>
            <a:off x="15431741" y="7332202"/>
            <a:ext cx="1073455" cy="481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0959" fill="norm" stroke="1" extrusionOk="0">
                <a:moveTo>
                  <a:pt x="13664" y="7"/>
                </a:moveTo>
                <a:cubicBezTo>
                  <a:pt x="13051" y="69"/>
                  <a:pt x="12495" y="551"/>
                  <a:pt x="12126" y="1269"/>
                </a:cubicBezTo>
                <a:cubicBezTo>
                  <a:pt x="11094" y="3275"/>
                  <a:pt x="10277" y="3264"/>
                  <a:pt x="9247" y="1269"/>
                </a:cubicBezTo>
                <a:cubicBezTo>
                  <a:pt x="8507" y="-164"/>
                  <a:pt x="7032" y="-641"/>
                  <a:pt x="5823" y="1269"/>
                </a:cubicBezTo>
                <a:cubicBezTo>
                  <a:pt x="4198" y="3840"/>
                  <a:pt x="1572" y="7316"/>
                  <a:pt x="329" y="8932"/>
                </a:cubicBezTo>
                <a:cubicBezTo>
                  <a:pt x="-42" y="9415"/>
                  <a:pt x="-113" y="10521"/>
                  <a:pt x="184" y="11205"/>
                </a:cubicBezTo>
                <a:cubicBezTo>
                  <a:pt x="1477" y="14185"/>
                  <a:pt x="5037" y="20959"/>
                  <a:pt x="10686" y="20959"/>
                </a:cubicBezTo>
                <a:cubicBezTo>
                  <a:pt x="16339" y="20959"/>
                  <a:pt x="19899" y="14179"/>
                  <a:pt x="21190" y="11202"/>
                </a:cubicBezTo>
                <a:cubicBezTo>
                  <a:pt x="21487" y="10518"/>
                  <a:pt x="21417" y="9412"/>
                  <a:pt x="21047" y="8928"/>
                </a:cubicBezTo>
                <a:cubicBezTo>
                  <a:pt x="19746" y="7227"/>
                  <a:pt x="16941" y="3505"/>
                  <a:pt x="15549" y="1269"/>
                </a:cubicBezTo>
                <a:cubicBezTo>
                  <a:pt x="14948" y="304"/>
                  <a:pt x="14277" y="-55"/>
                  <a:pt x="13664" y="7"/>
                </a:cubicBezTo>
                <a:close/>
                <a:moveTo>
                  <a:pt x="10184" y="8476"/>
                </a:moveTo>
                <a:cubicBezTo>
                  <a:pt x="10496" y="8473"/>
                  <a:pt x="10686" y="8476"/>
                  <a:pt x="10686" y="8476"/>
                </a:cubicBezTo>
                <a:cubicBezTo>
                  <a:pt x="10686" y="8476"/>
                  <a:pt x="13746" y="8400"/>
                  <a:pt x="15344" y="9071"/>
                </a:cubicBezTo>
                <a:cubicBezTo>
                  <a:pt x="16942" y="9741"/>
                  <a:pt x="20509" y="10096"/>
                  <a:pt x="20411" y="10155"/>
                </a:cubicBezTo>
                <a:cubicBezTo>
                  <a:pt x="9918" y="16394"/>
                  <a:pt x="962" y="10155"/>
                  <a:pt x="962" y="10155"/>
                </a:cubicBezTo>
                <a:cubicBezTo>
                  <a:pt x="1064" y="10155"/>
                  <a:pt x="4429" y="9741"/>
                  <a:pt x="6027" y="9071"/>
                </a:cubicBezTo>
                <a:cubicBezTo>
                  <a:pt x="7226" y="8568"/>
                  <a:pt x="9248" y="8486"/>
                  <a:pt x="10184" y="8476"/>
                </a:cubicBezTo>
                <a:close/>
              </a:path>
            </a:pathLst>
          </a:custGeom>
          <a:gradFill>
            <a:gsLst>
              <a:gs pos="0">
                <a:schemeClr val="accent5">
                  <a:hueOff val="188793"/>
                  <a:satOff val="22839"/>
                  <a:lumOff val="24937"/>
                </a:schemeClr>
              </a:gs>
              <a:gs pos="100000">
                <a:schemeClr val="accent5">
                  <a:hueOff val="-95189"/>
                  <a:satOff val="19439"/>
                  <a:lumOff val="-16157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70" name="Ear"/>
          <p:cNvSpPr/>
          <p:nvPr/>
        </p:nvSpPr>
        <p:spPr>
          <a:xfrm>
            <a:off x="12086542" y="7150397"/>
            <a:ext cx="612397" cy="832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1" h="21600" fill="norm" stroke="1" extrusionOk="0">
                <a:moveTo>
                  <a:pt x="9517" y="0"/>
                </a:moveTo>
                <a:cubicBezTo>
                  <a:pt x="6086" y="0"/>
                  <a:pt x="3154" y="1263"/>
                  <a:pt x="1473" y="3466"/>
                </a:cubicBezTo>
                <a:cubicBezTo>
                  <a:pt x="-881" y="6549"/>
                  <a:pt x="-395" y="10841"/>
                  <a:pt x="2804" y="15240"/>
                </a:cubicBezTo>
                <a:cubicBezTo>
                  <a:pt x="3450" y="16128"/>
                  <a:pt x="5236" y="17350"/>
                  <a:pt x="7272" y="17863"/>
                </a:cubicBezTo>
                <a:cubicBezTo>
                  <a:pt x="8160" y="18087"/>
                  <a:pt x="8736" y="18661"/>
                  <a:pt x="9403" y="19326"/>
                </a:cubicBezTo>
                <a:cubicBezTo>
                  <a:pt x="10418" y="20340"/>
                  <a:pt x="11682" y="21600"/>
                  <a:pt x="14405" y="21600"/>
                </a:cubicBezTo>
                <a:cubicBezTo>
                  <a:pt x="18504" y="21600"/>
                  <a:pt x="19509" y="19847"/>
                  <a:pt x="20242" y="18567"/>
                </a:cubicBezTo>
                <a:cubicBezTo>
                  <a:pt x="20372" y="18341"/>
                  <a:pt x="20495" y="18124"/>
                  <a:pt x="20630" y="17924"/>
                </a:cubicBezTo>
                <a:cubicBezTo>
                  <a:pt x="20719" y="17791"/>
                  <a:pt x="20660" y="17629"/>
                  <a:pt x="20493" y="17552"/>
                </a:cubicBezTo>
                <a:lnTo>
                  <a:pt x="19432" y="17063"/>
                </a:lnTo>
                <a:cubicBezTo>
                  <a:pt x="19249" y="16979"/>
                  <a:pt x="19013" y="17030"/>
                  <a:pt x="18913" y="17175"/>
                </a:cubicBezTo>
                <a:cubicBezTo>
                  <a:pt x="18735" y="17434"/>
                  <a:pt x="18583" y="17699"/>
                  <a:pt x="18435" y="17956"/>
                </a:cubicBezTo>
                <a:cubicBezTo>
                  <a:pt x="17728" y="19191"/>
                  <a:pt x="17217" y="20083"/>
                  <a:pt x="14405" y="20083"/>
                </a:cubicBezTo>
                <a:cubicBezTo>
                  <a:pt x="12653" y="20083"/>
                  <a:pt x="11910" y="19340"/>
                  <a:pt x="10968" y="18399"/>
                </a:cubicBezTo>
                <a:cubicBezTo>
                  <a:pt x="10211" y="17645"/>
                  <a:pt x="9354" y="16790"/>
                  <a:pt x="7888" y="16420"/>
                </a:cubicBezTo>
                <a:cubicBezTo>
                  <a:pt x="6320" y="16025"/>
                  <a:pt x="4929" y="15051"/>
                  <a:pt x="4527" y="14499"/>
                </a:cubicBezTo>
                <a:cubicBezTo>
                  <a:pt x="1679" y="10582"/>
                  <a:pt x="1186" y="6841"/>
                  <a:pt x="3176" y="4234"/>
                </a:cubicBezTo>
                <a:cubicBezTo>
                  <a:pt x="4494" y="2508"/>
                  <a:pt x="6804" y="1517"/>
                  <a:pt x="9517" y="1517"/>
                </a:cubicBezTo>
                <a:cubicBezTo>
                  <a:pt x="16006" y="1517"/>
                  <a:pt x="16934" y="6593"/>
                  <a:pt x="17064" y="7844"/>
                </a:cubicBezTo>
                <a:cubicBezTo>
                  <a:pt x="17080" y="7994"/>
                  <a:pt x="17247" y="8108"/>
                  <a:pt x="17443" y="8104"/>
                </a:cubicBezTo>
                <a:lnTo>
                  <a:pt x="18682" y="8079"/>
                </a:lnTo>
                <a:cubicBezTo>
                  <a:pt x="18892" y="8075"/>
                  <a:pt x="19053" y="7938"/>
                  <a:pt x="19041" y="7776"/>
                </a:cubicBezTo>
                <a:cubicBezTo>
                  <a:pt x="18817" y="4924"/>
                  <a:pt x="16608" y="0"/>
                  <a:pt x="9517" y="0"/>
                </a:cubicBezTo>
                <a:close/>
                <a:moveTo>
                  <a:pt x="9955" y="3310"/>
                </a:moveTo>
                <a:cubicBezTo>
                  <a:pt x="9772" y="3302"/>
                  <a:pt x="9589" y="3303"/>
                  <a:pt x="9405" y="3312"/>
                </a:cubicBezTo>
                <a:cubicBezTo>
                  <a:pt x="9194" y="3323"/>
                  <a:pt x="8984" y="3346"/>
                  <a:pt x="8773" y="3380"/>
                </a:cubicBezTo>
                <a:cubicBezTo>
                  <a:pt x="5657" y="3880"/>
                  <a:pt x="3797" y="5739"/>
                  <a:pt x="3797" y="8353"/>
                </a:cubicBezTo>
                <a:cubicBezTo>
                  <a:pt x="3797" y="9959"/>
                  <a:pt x="5134" y="14392"/>
                  <a:pt x="8146" y="14866"/>
                </a:cubicBezTo>
                <a:cubicBezTo>
                  <a:pt x="9436" y="15068"/>
                  <a:pt x="10219" y="15793"/>
                  <a:pt x="10538" y="16153"/>
                </a:cubicBezTo>
                <a:cubicBezTo>
                  <a:pt x="10641" y="16269"/>
                  <a:pt x="10841" y="16307"/>
                  <a:pt x="11005" y="16244"/>
                </a:cubicBezTo>
                <a:lnTo>
                  <a:pt x="12119" y="15818"/>
                </a:lnTo>
                <a:cubicBezTo>
                  <a:pt x="12316" y="15743"/>
                  <a:pt x="12385" y="15553"/>
                  <a:pt x="12266" y="15410"/>
                </a:cubicBezTo>
                <a:cubicBezTo>
                  <a:pt x="11820" y="14873"/>
                  <a:pt x="10636" y="13710"/>
                  <a:pt x="8540" y="13381"/>
                </a:cubicBezTo>
                <a:cubicBezTo>
                  <a:pt x="7109" y="13156"/>
                  <a:pt x="5769" y="9788"/>
                  <a:pt x="5769" y="8353"/>
                </a:cubicBezTo>
                <a:cubicBezTo>
                  <a:pt x="5769" y="5921"/>
                  <a:pt x="7622" y="5114"/>
                  <a:pt x="9176" y="4865"/>
                </a:cubicBezTo>
                <a:cubicBezTo>
                  <a:pt x="10571" y="4642"/>
                  <a:pt x="11524" y="5343"/>
                  <a:pt x="11870" y="5655"/>
                </a:cubicBezTo>
                <a:cubicBezTo>
                  <a:pt x="12529" y="6251"/>
                  <a:pt x="12830" y="7037"/>
                  <a:pt x="12587" y="7523"/>
                </a:cubicBezTo>
                <a:cubicBezTo>
                  <a:pt x="12537" y="7623"/>
                  <a:pt x="12386" y="7926"/>
                  <a:pt x="11599" y="8006"/>
                </a:cubicBezTo>
                <a:cubicBezTo>
                  <a:pt x="9536" y="8216"/>
                  <a:pt x="8553" y="9368"/>
                  <a:pt x="8496" y="10417"/>
                </a:cubicBezTo>
                <a:cubicBezTo>
                  <a:pt x="8433" y="11561"/>
                  <a:pt x="9390" y="12498"/>
                  <a:pt x="10877" y="12748"/>
                </a:cubicBezTo>
                <a:cubicBezTo>
                  <a:pt x="11035" y="12774"/>
                  <a:pt x="11202" y="12801"/>
                  <a:pt x="11375" y="12827"/>
                </a:cubicBezTo>
                <a:cubicBezTo>
                  <a:pt x="12767" y="13043"/>
                  <a:pt x="14486" y="13309"/>
                  <a:pt x="16472" y="14829"/>
                </a:cubicBezTo>
                <a:cubicBezTo>
                  <a:pt x="16613" y="14937"/>
                  <a:pt x="16838" y="14943"/>
                  <a:pt x="16985" y="14840"/>
                </a:cubicBezTo>
                <a:lnTo>
                  <a:pt x="17927" y="14182"/>
                </a:lnTo>
                <a:cubicBezTo>
                  <a:pt x="18067" y="14084"/>
                  <a:pt x="18089" y="13920"/>
                  <a:pt x="17975" y="13803"/>
                </a:cubicBezTo>
                <a:cubicBezTo>
                  <a:pt x="17482" y="13295"/>
                  <a:pt x="16296" y="11899"/>
                  <a:pt x="16591" y="10520"/>
                </a:cubicBezTo>
                <a:cubicBezTo>
                  <a:pt x="16621" y="10378"/>
                  <a:pt x="16504" y="10241"/>
                  <a:pt x="16322" y="10204"/>
                </a:cubicBezTo>
                <a:lnTo>
                  <a:pt x="15125" y="9958"/>
                </a:lnTo>
                <a:cubicBezTo>
                  <a:pt x="14916" y="9915"/>
                  <a:pt x="14703" y="10018"/>
                  <a:pt x="14663" y="10182"/>
                </a:cubicBezTo>
                <a:cubicBezTo>
                  <a:pt x="14532" y="10716"/>
                  <a:pt x="14548" y="11240"/>
                  <a:pt x="14654" y="11735"/>
                </a:cubicBezTo>
                <a:cubicBezTo>
                  <a:pt x="14681" y="11859"/>
                  <a:pt x="14522" y="11959"/>
                  <a:pt x="14370" y="11911"/>
                </a:cubicBezTo>
                <a:cubicBezTo>
                  <a:pt x="13371" y="11589"/>
                  <a:pt x="12482" y="11451"/>
                  <a:pt x="11764" y="11340"/>
                </a:cubicBezTo>
                <a:cubicBezTo>
                  <a:pt x="11603" y="11316"/>
                  <a:pt x="11447" y="11291"/>
                  <a:pt x="11300" y="11266"/>
                </a:cubicBezTo>
                <a:cubicBezTo>
                  <a:pt x="10495" y="11131"/>
                  <a:pt x="10460" y="10631"/>
                  <a:pt x="10468" y="10481"/>
                </a:cubicBezTo>
                <a:cubicBezTo>
                  <a:pt x="10489" y="10097"/>
                  <a:pt x="10867" y="9613"/>
                  <a:pt x="11859" y="9512"/>
                </a:cubicBezTo>
                <a:cubicBezTo>
                  <a:pt x="13116" y="9384"/>
                  <a:pt x="14028" y="8870"/>
                  <a:pt x="14430" y="8067"/>
                </a:cubicBezTo>
                <a:cubicBezTo>
                  <a:pt x="14940" y="7047"/>
                  <a:pt x="14526" y="5714"/>
                  <a:pt x="13373" y="4672"/>
                </a:cubicBezTo>
                <a:cubicBezTo>
                  <a:pt x="12458" y="3845"/>
                  <a:pt x="11234" y="3367"/>
                  <a:pt x="9955" y="3310"/>
                </a:cubicBezTo>
                <a:close/>
              </a:path>
            </a:pathLst>
          </a:custGeom>
          <a:solidFill>
            <a:schemeClr val="accent3">
              <a:hueOff val="263036"/>
              <a:satOff val="49643"/>
              <a:lumOff val="-2595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71" name="Fingerprint"/>
          <p:cNvSpPr/>
          <p:nvPr/>
        </p:nvSpPr>
        <p:spPr>
          <a:xfrm>
            <a:off x="10261734" y="7072428"/>
            <a:ext cx="609999" cy="872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4" h="21588" fill="norm" stroke="1" extrusionOk="0">
                <a:moveTo>
                  <a:pt x="11315" y="2"/>
                </a:moveTo>
                <a:cubicBezTo>
                  <a:pt x="10522" y="-12"/>
                  <a:pt x="9695" y="42"/>
                  <a:pt x="8757" y="162"/>
                </a:cubicBezTo>
                <a:cubicBezTo>
                  <a:pt x="8531" y="191"/>
                  <a:pt x="8383" y="343"/>
                  <a:pt x="8425" y="502"/>
                </a:cubicBezTo>
                <a:cubicBezTo>
                  <a:pt x="8466" y="660"/>
                  <a:pt x="8683" y="764"/>
                  <a:pt x="8909" y="735"/>
                </a:cubicBezTo>
                <a:cubicBezTo>
                  <a:pt x="10384" y="545"/>
                  <a:pt x="11723" y="487"/>
                  <a:pt x="13464" y="815"/>
                </a:cubicBezTo>
                <a:cubicBezTo>
                  <a:pt x="13500" y="821"/>
                  <a:pt x="13535" y="825"/>
                  <a:pt x="13571" y="825"/>
                </a:cubicBezTo>
                <a:cubicBezTo>
                  <a:pt x="13754" y="825"/>
                  <a:pt x="13923" y="738"/>
                  <a:pt x="13973" y="608"/>
                </a:cubicBezTo>
                <a:cubicBezTo>
                  <a:pt x="14032" y="452"/>
                  <a:pt x="13902" y="293"/>
                  <a:pt x="13680" y="251"/>
                </a:cubicBezTo>
                <a:cubicBezTo>
                  <a:pt x="12871" y="99"/>
                  <a:pt x="12109" y="17"/>
                  <a:pt x="11315" y="2"/>
                </a:cubicBezTo>
                <a:close/>
                <a:moveTo>
                  <a:pt x="10489" y="1122"/>
                </a:moveTo>
                <a:cubicBezTo>
                  <a:pt x="10183" y="1126"/>
                  <a:pt x="9883" y="1138"/>
                  <a:pt x="9591" y="1159"/>
                </a:cubicBezTo>
                <a:cubicBezTo>
                  <a:pt x="7232" y="1324"/>
                  <a:pt x="5638" y="1854"/>
                  <a:pt x="4718" y="2268"/>
                </a:cubicBezTo>
                <a:cubicBezTo>
                  <a:pt x="4525" y="2355"/>
                  <a:pt x="4469" y="2535"/>
                  <a:pt x="4594" y="2670"/>
                </a:cubicBezTo>
                <a:cubicBezTo>
                  <a:pt x="4673" y="2757"/>
                  <a:pt x="4807" y="2804"/>
                  <a:pt x="4943" y="2804"/>
                </a:cubicBezTo>
                <a:cubicBezTo>
                  <a:pt x="5020" y="2804"/>
                  <a:pt x="5097" y="2790"/>
                  <a:pt x="5167" y="2759"/>
                </a:cubicBezTo>
                <a:cubicBezTo>
                  <a:pt x="6011" y="2378"/>
                  <a:pt x="7480" y="1892"/>
                  <a:pt x="9675" y="1738"/>
                </a:cubicBezTo>
                <a:cubicBezTo>
                  <a:pt x="11543" y="1607"/>
                  <a:pt x="14445" y="1888"/>
                  <a:pt x="15791" y="2514"/>
                </a:cubicBezTo>
                <a:cubicBezTo>
                  <a:pt x="15983" y="2603"/>
                  <a:pt x="16243" y="2564"/>
                  <a:pt x="16370" y="2430"/>
                </a:cubicBezTo>
                <a:cubicBezTo>
                  <a:pt x="16497" y="2296"/>
                  <a:pt x="16444" y="2116"/>
                  <a:pt x="16253" y="2027"/>
                </a:cubicBezTo>
                <a:cubicBezTo>
                  <a:pt x="15027" y="1457"/>
                  <a:pt x="12632" y="1095"/>
                  <a:pt x="10489" y="1122"/>
                </a:cubicBezTo>
                <a:close/>
                <a:moveTo>
                  <a:pt x="11050" y="2357"/>
                </a:moveTo>
                <a:cubicBezTo>
                  <a:pt x="10754" y="2349"/>
                  <a:pt x="10457" y="2350"/>
                  <a:pt x="10162" y="2361"/>
                </a:cubicBezTo>
                <a:cubicBezTo>
                  <a:pt x="9824" y="2373"/>
                  <a:pt x="9488" y="2399"/>
                  <a:pt x="9154" y="2437"/>
                </a:cubicBezTo>
                <a:cubicBezTo>
                  <a:pt x="6182" y="2777"/>
                  <a:pt x="4138" y="3394"/>
                  <a:pt x="1847" y="5679"/>
                </a:cubicBezTo>
                <a:cubicBezTo>
                  <a:pt x="1715" y="5810"/>
                  <a:pt x="1761" y="5992"/>
                  <a:pt x="1949" y="6084"/>
                </a:cubicBezTo>
                <a:cubicBezTo>
                  <a:pt x="2136" y="6177"/>
                  <a:pt x="2395" y="6146"/>
                  <a:pt x="2527" y="6014"/>
                </a:cubicBezTo>
                <a:cubicBezTo>
                  <a:pt x="4661" y="3886"/>
                  <a:pt x="6478" y="3333"/>
                  <a:pt x="9288" y="3011"/>
                </a:cubicBezTo>
                <a:cubicBezTo>
                  <a:pt x="11727" y="2732"/>
                  <a:pt x="14345" y="3216"/>
                  <a:pt x="16290" y="4307"/>
                </a:cubicBezTo>
                <a:cubicBezTo>
                  <a:pt x="17860" y="5186"/>
                  <a:pt x="19546" y="7126"/>
                  <a:pt x="18665" y="11366"/>
                </a:cubicBezTo>
                <a:cubicBezTo>
                  <a:pt x="18632" y="11525"/>
                  <a:pt x="18787" y="11673"/>
                  <a:pt x="19015" y="11696"/>
                </a:cubicBezTo>
                <a:cubicBezTo>
                  <a:pt x="19035" y="11698"/>
                  <a:pt x="19057" y="11698"/>
                  <a:pt x="19077" y="11698"/>
                </a:cubicBezTo>
                <a:cubicBezTo>
                  <a:pt x="19280" y="11698"/>
                  <a:pt x="19456" y="11594"/>
                  <a:pt x="19486" y="11449"/>
                </a:cubicBezTo>
                <a:cubicBezTo>
                  <a:pt x="20004" y="8958"/>
                  <a:pt x="19960" y="5619"/>
                  <a:pt x="16809" y="3853"/>
                </a:cubicBezTo>
                <a:cubicBezTo>
                  <a:pt x="15181" y="2940"/>
                  <a:pt x="13123" y="2416"/>
                  <a:pt x="11050" y="2357"/>
                </a:cubicBezTo>
                <a:close/>
                <a:moveTo>
                  <a:pt x="17948" y="3011"/>
                </a:moveTo>
                <a:cubicBezTo>
                  <a:pt x="17842" y="3016"/>
                  <a:pt x="17738" y="3049"/>
                  <a:pt x="17662" y="3110"/>
                </a:cubicBezTo>
                <a:cubicBezTo>
                  <a:pt x="17512" y="3231"/>
                  <a:pt x="17531" y="3417"/>
                  <a:pt x="17705" y="3522"/>
                </a:cubicBezTo>
                <a:cubicBezTo>
                  <a:pt x="19030" y="4332"/>
                  <a:pt x="19901" y="5435"/>
                  <a:pt x="20295" y="6804"/>
                </a:cubicBezTo>
                <a:cubicBezTo>
                  <a:pt x="20335" y="6942"/>
                  <a:pt x="20508" y="7039"/>
                  <a:pt x="20702" y="7039"/>
                </a:cubicBezTo>
                <a:cubicBezTo>
                  <a:pt x="20729" y="7039"/>
                  <a:pt x="20756" y="7036"/>
                  <a:pt x="20784" y="7032"/>
                </a:cubicBezTo>
                <a:cubicBezTo>
                  <a:pt x="21009" y="7000"/>
                  <a:pt x="21154" y="6847"/>
                  <a:pt x="21109" y="6689"/>
                </a:cubicBezTo>
                <a:cubicBezTo>
                  <a:pt x="20677" y="5192"/>
                  <a:pt x="19717" y="3978"/>
                  <a:pt x="18250" y="3082"/>
                </a:cubicBezTo>
                <a:cubicBezTo>
                  <a:pt x="18164" y="3030"/>
                  <a:pt x="18054" y="3006"/>
                  <a:pt x="17948" y="3011"/>
                </a:cubicBezTo>
                <a:close/>
                <a:moveTo>
                  <a:pt x="11154" y="3788"/>
                </a:moveTo>
                <a:cubicBezTo>
                  <a:pt x="10635" y="3792"/>
                  <a:pt x="10208" y="3802"/>
                  <a:pt x="9814" y="3823"/>
                </a:cubicBezTo>
                <a:cubicBezTo>
                  <a:pt x="9585" y="3835"/>
                  <a:pt x="9412" y="3976"/>
                  <a:pt x="9430" y="4136"/>
                </a:cubicBezTo>
                <a:cubicBezTo>
                  <a:pt x="9447" y="4297"/>
                  <a:pt x="9648" y="4415"/>
                  <a:pt x="9876" y="4404"/>
                </a:cubicBezTo>
                <a:cubicBezTo>
                  <a:pt x="10252" y="4384"/>
                  <a:pt x="10661" y="4374"/>
                  <a:pt x="11161" y="4371"/>
                </a:cubicBezTo>
                <a:cubicBezTo>
                  <a:pt x="14113" y="4354"/>
                  <a:pt x="15680" y="5594"/>
                  <a:pt x="16476" y="6641"/>
                </a:cubicBezTo>
                <a:cubicBezTo>
                  <a:pt x="16846" y="7126"/>
                  <a:pt x="17053" y="7891"/>
                  <a:pt x="17079" y="8851"/>
                </a:cubicBezTo>
                <a:cubicBezTo>
                  <a:pt x="17100" y="9607"/>
                  <a:pt x="17002" y="10370"/>
                  <a:pt x="16903" y="10833"/>
                </a:cubicBezTo>
                <a:cubicBezTo>
                  <a:pt x="16869" y="10993"/>
                  <a:pt x="17026" y="11142"/>
                  <a:pt x="17253" y="11166"/>
                </a:cubicBezTo>
                <a:cubicBezTo>
                  <a:pt x="17274" y="11168"/>
                  <a:pt x="17295" y="11169"/>
                  <a:pt x="17315" y="11169"/>
                </a:cubicBezTo>
                <a:cubicBezTo>
                  <a:pt x="17517" y="11169"/>
                  <a:pt x="17693" y="11065"/>
                  <a:pt x="17724" y="10920"/>
                </a:cubicBezTo>
                <a:cubicBezTo>
                  <a:pt x="17791" y="10611"/>
                  <a:pt x="18341" y="7853"/>
                  <a:pt x="17211" y="6367"/>
                </a:cubicBezTo>
                <a:cubicBezTo>
                  <a:pt x="16476" y="5401"/>
                  <a:pt x="14723" y="3788"/>
                  <a:pt x="11226" y="3788"/>
                </a:cubicBezTo>
                <a:cubicBezTo>
                  <a:pt x="11202" y="3788"/>
                  <a:pt x="11179" y="3788"/>
                  <a:pt x="11154" y="3788"/>
                </a:cubicBezTo>
                <a:close/>
                <a:moveTo>
                  <a:pt x="7747" y="4101"/>
                </a:moveTo>
                <a:cubicBezTo>
                  <a:pt x="7693" y="4099"/>
                  <a:pt x="7638" y="4103"/>
                  <a:pt x="7584" y="4115"/>
                </a:cubicBezTo>
                <a:cubicBezTo>
                  <a:pt x="6328" y="4411"/>
                  <a:pt x="5310" y="4929"/>
                  <a:pt x="4383" y="5747"/>
                </a:cubicBezTo>
                <a:cubicBezTo>
                  <a:pt x="2175" y="7694"/>
                  <a:pt x="2672" y="10159"/>
                  <a:pt x="2988" y="11129"/>
                </a:cubicBezTo>
                <a:cubicBezTo>
                  <a:pt x="3488" y="12660"/>
                  <a:pt x="5288" y="15181"/>
                  <a:pt x="7328" y="16583"/>
                </a:cubicBezTo>
                <a:cubicBezTo>
                  <a:pt x="9933" y="18374"/>
                  <a:pt x="12638" y="19625"/>
                  <a:pt x="17375" y="19905"/>
                </a:cubicBezTo>
                <a:cubicBezTo>
                  <a:pt x="17386" y="19905"/>
                  <a:pt x="17400" y="19905"/>
                  <a:pt x="17412" y="19905"/>
                </a:cubicBezTo>
                <a:cubicBezTo>
                  <a:pt x="17625" y="19905"/>
                  <a:pt x="17805" y="19790"/>
                  <a:pt x="17824" y="19638"/>
                </a:cubicBezTo>
                <a:cubicBezTo>
                  <a:pt x="17843" y="19478"/>
                  <a:pt x="17675" y="19337"/>
                  <a:pt x="17446" y="19324"/>
                </a:cubicBezTo>
                <a:cubicBezTo>
                  <a:pt x="12958" y="19058"/>
                  <a:pt x="10388" y="17870"/>
                  <a:pt x="7911" y="16167"/>
                </a:cubicBezTo>
                <a:cubicBezTo>
                  <a:pt x="5979" y="14839"/>
                  <a:pt x="4273" y="12450"/>
                  <a:pt x="3800" y="10999"/>
                </a:cubicBezTo>
                <a:cubicBezTo>
                  <a:pt x="3510" y="10111"/>
                  <a:pt x="3049" y="7859"/>
                  <a:pt x="5033" y="6110"/>
                </a:cubicBezTo>
                <a:cubicBezTo>
                  <a:pt x="5856" y="5384"/>
                  <a:pt x="6750" y="4926"/>
                  <a:pt x="7847" y="4668"/>
                </a:cubicBezTo>
                <a:cubicBezTo>
                  <a:pt x="8064" y="4617"/>
                  <a:pt x="8183" y="4452"/>
                  <a:pt x="8110" y="4300"/>
                </a:cubicBezTo>
                <a:cubicBezTo>
                  <a:pt x="8055" y="4185"/>
                  <a:pt x="7909" y="4110"/>
                  <a:pt x="7747" y="4101"/>
                </a:cubicBezTo>
                <a:close/>
                <a:moveTo>
                  <a:pt x="10497" y="5117"/>
                </a:moveTo>
                <a:cubicBezTo>
                  <a:pt x="9985" y="5127"/>
                  <a:pt x="9469" y="5180"/>
                  <a:pt x="8963" y="5279"/>
                </a:cubicBezTo>
                <a:cubicBezTo>
                  <a:pt x="7537" y="5556"/>
                  <a:pt x="6334" y="6162"/>
                  <a:pt x="5579" y="6987"/>
                </a:cubicBezTo>
                <a:cubicBezTo>
                  <a:pt x="4716" y="7928"/>
                  <a:pt x="4459" y="9116"/>
                  <a:pt x="4837" y="10425"/>
                </a:cubicBezTo>
                <a:cubicBezTo>
                  <a:pt x="5102" y="11342"/>
                  <a:pt x="5659" y="12347"/>
                  <a:pt x="6402" y="13254"/>
                </a:cubicBezTo>
                <a:cubicBezTo>
                  <a:pt x="6479" y="13348"/>
                  <a:pt x="6618" y="13400"/>
                  <a:pt x="6762" y="13400"/>
                </a:cubicBezTo>
                <a:cubicBezTo>
                  <a:pt x="6833" y="13400"/>
                  <a:pt x="6903" y="13388"/>
                  <a:pt x="6968" y="13362"/>
                </a:cubicBezTo>
                <a:cubicBezTo>
                  <a:pt x="7167" y="13282"/>
                  <a:pt x="7236" y="13103"/>
                  <a:pt x="7122" y="12964"/>
                </a:cubicBezTo>
                <a:cubicBezTo>
                  <a:pt x="6432" y="12122"/>
                  <a:pt x="5897" y="11155"/>
                  <a:pt x="5653" y="10310"/>
                </a:cubicBezTo>
                <a:cubicBezTo>
                  <a:pt x="4890" y="7666"/>
                  <a:pt x="7078" y="6250"/>
                  <a:pt x="9184" y="5841"/>
                </a:cubicBezTo>
                <a:cubicBezTo>
                  <a:pt x="12083" y="5277"/>
                  <a:pt x="14296" y="6355"/>
                  <a:pt x="14983" y="7710"/>
                </a:cubicBezTo>
                <a:cubicBezTo>
                  <a:pt x="15376" y="8486"/>
                  <a:pt x="15321" y="9279"/>
                  <a:pt x="15206" y="9807"/>
                </a:cubicBezTo>
                <a:cubicBezTo>
                  <a:pt x="15171" y="9967"/>
                  <a:pt x="15326" y="10115"/>
                  <a:pt x="15553" y="10140"/>
                </a:cubicBezTo>
                <a:cubicBezTo>
                  <a:pt x="15780" y="10164"/>
                  <a:pt x="15993" y="10055"/>
                  <a:pt x="16027" y="9896"/>
                </a:cubicBezTo>
                <a:cubicBezTo>
                  <a:pt x="16156" y="9302"/>
                  <a:pt x="16215" y="8405"/>
                  <a:pt x="15764" y="7515"/>
                </a:cubicBezTo>
                <a:cubicBezTo>
                  <a:pt x="15274" y="6547"/>
                  <a:pt x="14301" y="5825"/>
                  <a:pt x="12950" y="5428"/>
                </a:cubicBezTo>
                <a:cubicBezTo>
                  <a:pt x="12187" y="5204"/>
                  <a:pt x="11348" y="5100"/>
                  <a:pt x="10497" y="5117"/>
                </a:cubicBezTo>
                <a:close/>
                <a:moveTo>
                  <a:pt x="10248" y="6470"/>
                </a:moveTo>
                <a:cubicBezTo>
                  <a:pt x="9713" y="6493"/>
                  <a:pt x="9194" y="6588"/>
                  <a:pt x="8722" y="6755"/>
                </a:cubicBezTo>
                <a:cubicBezTo>
                  <a:pt x="7320" y="7253"/>
                  <a:pt x="6114" y="8504"/>
                  <a:pt x="6936" y="10524"/>
                </a:cubicBezTo>
                <a:cubicBezTo>
                  <a:pt x="8635" y="14696"/>
                  <a:pt x="12975" y="16231"/>
                  <a:pt x="13159" y="16294"/>
                </a:cubicBezTo>
                <a:cubicBezTo>
                  <a:pt x="13218" y="16314"/>
                  <a:pt x="13281" y="16326"/>
                  <a:pt x="13343" y="16326"/>
                </a:cubicBezTo>
                <a:cubicBezTo>
                  <a:pt x="13496" y="16326"/>
                  <a:pt x="13642" y="16265"/>
                  <a:pt x="13715" y="16162"/>
                </a:cubicBezTo>
                <a:cubicBezTo>
                  <a:pt x="13816" y="16018"/>
                  <a:pt x="13732" y="15844"/>
                  <a:pt x="13526" y="15772"/>
                </a:cubicBezTo>
                <a:cubicBezTo>
                  <a:pt x="13516" y="15769"/>
                  <a:pt x="12465" y="15398"/>
                  <a:pt x="11231" y="14548"/>
                </a:cubicBezTo>
                <a:cubicBezTo>
                  <a:pt x="10096" y="13767"/>
                  <a:pt x="8569" y="12407"/>
                  <a:pt x="7737" y="10364"/>
                </a:cubicBezTo>
                <a:cubicBezTo>
                  <a:pt x="7157" y="8938"/>
                  <a:pt x="7664" y="7783"/>
                  <a:pt x="9097" y="7275"/>
                </a:cubicBezTo>
                <a:cubicBezTo>
                  <a:pt x="10284" y="6854"/>
                  <a:pt x="12161" y="6945"/>
                  <a:pt x="13479" y="8138"/>
                </a:cubicBezTo>
                <a:cubicBezTo>
                  <a:pt x="13620" y="8265"/>
                  <a:pt x="13880" y="8289"/>
                  <a:pt x="14062" y="8190"/>
                </a:cubicBezTo>
                <a:cubicBezTo>
                  <a:pt x="14244" y="8091"/>
                  <a:pt x="14277" y="7909"/>
                  <a:pt x="14137" y="7781"/>
                </a:cubicBezTo>
                <a:cubicBezTo>
                  <a:pt x="13443" y="7154"/>
                  <a:pt x="12536" y="6728"/>
                  <a:pt x="11514" y="6552"/>
                </a:cubicBezTo>
                <a:cubicBezTo>
                  <a:pt x="11273" y="6510"/>
                  <a:pt x="11031" y="6484"/>
                  <a:pt x="10789" y="6472"/>
                </a:cubicBezTo>
                <a:cubicBezTo>
                  <a:pt x="10608" y="6463"/>
                  <a:pt x="10427" y="6463"/>
                  <a:pt x="10248" y="6470"/>
                </a:cubicBezTo>
                <a:close/>
                <a:moveTo>
                  <a:pt x="1512" y="6625"/>
                </a:moveTo>
                <a:cubicBezTo>
                  <a:pt x="1351" y="6634"/>
                  <a:pt x="1203" y="6710"/>
                  <a:pt x="1150" y="6825"/>
                </a:cubicBezTo>
                <a:cubicBezTo>
                  <a:pt x="839" y="7491"/>
                  <a:pt x="639" y="8405"/>
                  <a:pt x="639" y="9153"/>
                </a:cubicBezTo>
                <a:cubicBezTo>
                  <a:pt x="639" y="9314"/>
                  <a:pt x="826" y="9444"/>
                  <a:pt x="1055" y="9444"/>
                </a:cubicBezTo>
                <a:cubicBezTo>
                  <a:pt x="1285" y="9444"/>
                  <a:pt x="1470" y="9314"/>
                  <a:pt x="1470" y="9153"/>
                </a:cubicBezTo>
                <a:cubicBezTo>
                  <a:pt x="1470" y="8461"/>
                  <a:pt x="1656" y="7618"/>
                  <a:pt x="1941" y="7006"/>
                </a:cubicBezTo>
                <a:cubicBezTo>
                  <a:pt x="2012" y="6853"/>
                  <a:pt x="1894" y="6687"/>
                  <a:pt x="1676" y="6637"/>
                </a:cubicBezTo>
                <a:cubicBezTo>
                  <a:pt x="1621" y="6625"/>
                  <a:pt x="1566" y="6622"/>
                  <a:pt x="1512" y="6625"/>
                </a:cubicBezTo>
                <a:close/>
                <a:moveTo>
                  <a:pt x="11102" y="7922"/>
                </a:moveTo>
                <a:cubicBezTo>
                  <a:pt x="10771" y="7915"/>
                  <a:pt x="10417" y="7967"/>
                  <a:pt x="10042" y="8101"/>
                </a:cubicBezTo>
                <a:cubicBezTo>
                  <a:pt x="8587" y="8624"/>
                  <a:pt x="8194" y="9727"/>
                  <a:pt x="8993" y="11053"/>
                </a:cubicBezTo>
                <a:cubicBezTo>
                  <a:pt x="9788" y="12373"/>
                  <a:pt x="11391" y="13857"/>
                  <a:pt x="12891" y="14663"/>
                </a:cubicBezTo>
                <a:cubicBezTo>
                  <a:pt x="15646" y="16143"/>
                  <a:pt x="19243" y="16329"/>
                  <a:pt x="19394" y="16336"/>
                </a:cubicBezTo>
                <a:cubicBezTo>
                  <a:pt x="19404" y="16336"/>
                  <a:pt x="19412" y="16336"/>
                  <a:pt x="19422" y="16336"/>
                </a:cubicBezTo>
                <a:cubicBezTo>
                  <a:pt x="19638" y="16336"/>
                  <a:pt x="19821" y="16219"/>
                  <a:pt x="19836" y="16065"/>
                </a:cubicBezTo>
                <a:cubicBezTo>
                  <a:pt x="19851" y="15904"/>
                  <a:pt x="19678" y="15764"/>
                  <a:pt x="19449" y="15753"/>
                </a:cubicBezTo>
                <a:cubicBezTo>
                  <a:pt x="19414" y="15752"/>
                  <a:pt x="15948" y="15571"/>
                  <a:pt x="13397" y="14200"/>
                </a:cubicBezTo>
                <a:cubicBezTo>
                  <a:pt x="12022" y="13462"/>
                  <a:pt x="10493" y="12042"/>
                  <a:pt x="9760" y="10825"/>
                </a:cubicBezTo>
                <a:cubicBezTo>
                  <a:pt x="9140" y="9796"/>
                  <a:pt x="9382" y="8993"/>
                  <a:pt x="10422" y="8620"/>
                </a:cubicBezTo>
                <a:cubicBezTo>
                  <a:pt x="10781" y="8491"/>
                  <a:pt x="11732" y="8149"/>
                  <a:pt x="13216" y="9844"/>
                </a:cubicBezTo>
                <a:cubicBezTo>
                  <a:pt x="13657" y="10347"/>
                  <a:pt x="14785" y="11410"/>
                  <a:pt x="15342" y="11767"/>
                </a:cubicBezTo>
                <a:cubicBezTo>
                  <a:pt x="15512" y="11876"/>
                  <a:pt x="15773" y="11867"/>
                  <a:pt x="15928" y="11748"/>
                </a:cubicBezTo>
                <a:cubicBezTo>
                  <a:pt x="16083" y="11630"/>
                  <a:pt x="16072" y="11446"/>
                  <a:pt x="15903" y="11338"/>
                </a:cubicBezTo>
                <a:cubicBezTo>
                  <a:pt x="15437" y="11038"/>
                  <a:pt x="14376" y="10055"/>
                  <a:pt x="13926" y="9540"/>
                </a:cubicBezTo>
                <a:cubicBezTo>
                  <a:pt x="13547" y="9107"/>
                  <a:pt x="12538" y="7955"/>
                  <a:pt x="11102" y="7922"/>
                </a:cubicBezTo>
                <a:close/>
                <a:moveTo>
                  <a:pt x="21077" y="8390"/>
                </a:moveTo>
                <a:cubicBezTo>
                  <a:pt x="20847" y="8397"/>
                  <a:pt x="20669" y="8534"/>
                  <a:pt x="20680" y="8694"/>
                </a:cubicBezTo>
                <a:cubicBezTo>
                  <a:pt x="20740" y="9617"/>
                  <a:pt x="20680" y="10537"/>
                  <a:pt x="20496" y="11506"/>
                </a:cubicBezTo>
                <a:cubicBezTo>
                  <a:pt x="20466" y="11666"/>
                  <a:pt x="20626" y="11812"/>
                  <a:pt x="20853" y="11833"/>
                </a:cubicBezTo>
                <a:cubicBezTo>
                  <a:pt x="20872" y="11835"/>
                  <a:pt x="20890" y="11835"/>
                  <a:pt x="20908" y="11835"/>
                </a:cubicBezTo>
                <a:cubicBezTo>
                  <a:pt x="21113" y="11835"/>
                  <a:pt x="21292" y="11730"/>
                  <a:pt x="21320" y="11583"/>
                </a:cubicBezTo>
                <a:cubicBezTo>
                  <a:pt x="21510" y="10579"/>
                  <a:pt x="21573" y="9626"/>
                  <a:pt x="21511" y="8668"/>
                </a:cubicBezTo>
                <a:cubicBezTo>
                  <a:pt x="21500" y="8508"/>
                  <a:pt x="21307" y="8385"/>
                  <a:pt x="21077" y="8390"/>
                </a:cubicBezTo>
                <a:close/>
                <a:moveTo>
                  <a:pt x="11308" y="9289"/>
                </a:moveTo>
                <a:cubicBezTo>
                  <a:pt x="11114" y="9271"/>
                  <a:pt x="10939" y="9303"/>
                  <a:pt x="10799" y="9347"/>
                </a:cubicBezTo>
                <a:cubicBezTo>
                  <a:pt x="10472" y="9448"/>
                  <a:pt x="10334" y="9609"/>
                  <a:pt x="10276" y="9727"/>
                </a:cubicBezTo>
                <a:cubicBezTo>
                  <a:pt x="10099" y="10088"/>
                  <a:pt x="10395" y="10523"/>
                  <a:pt x="10769" y="11013"/>
                </a:cubicBezTo>
                <a:cubicBezTo>
                  <a:pt x="11153" y="11514"/>
                  <a:pt x="12114" y="12574"/>
                  <a:pt x="13280" y="13371"/>
                </a:cubicBezTo>
                <a:cubicBezTo>
                  <a:pt x="13445" y="13483"/>
                  <a:pt x="13708" y="13481"/>
                  <a:pt x="13869" y="13366"/>
                </a:cubicBezTo>
                <a:cubicBezTo>
                  <a:pt x="14029" y="13250"/>
                  <a:pt x="14025" y="13066"/>
                  <a:pt x="13861" y="12953"/>
                </a:cubicBezTo>
                <a:cubicBezTo>
                  <a:pt x="12765" y="12204"/>
                  <a:pt x="11838" y="11175"/>
                  <a:pt x="11501" y="10736"/>
                </a:cubicBezTo>
                <a:cubicBezTo>
                  <a:pt x="11361" y="10553"/>
                  <a:pt x="10989" y="10066"/>
                  <a:pt x="11062" y="9917"/>
                </a:cubicBezTo>
                <a:cubicBezTo>
                  <a:pt x="11064" y="9912"/>
                  <a:pt x="11070" y="9898"/>
                  <a:pt x="11134" y="9879"/>
                </a:cubicBezTo>
                <a:cubicBezTo>
                  <a:pt x="11194" y="9860"/>
                  <a:pt x="11223" y="9852"/>
                  <a:pt x="11338" y="9934"/>
                </a:cubicBezTo>
                <a:cubicBezTo>
                  <a:pt x="11513" y="10060"/>
                  <a:pt x="11726" y="10312"/>
                  <a:pt x="11975" y="10604"/>
                </a:cubicBezTo>
                <a:cubicBezTo>
                  <a:pt x="12508" y="11228"/>
                  <a:pt x="13501" y="12390"/>
                  <a:pt x="15439" y="13160"/>
                </a:cubicBezTo>
                <a:cubicBezTo>
                  <a:pt x="17682" y="14052"/>
                  <a:pt x="20201" y="14171"/>
                  <a:pt x="20307" y="14176"/>
                </a:cubicBezTo>
                <a:cubicBezTo>
                  <a:pt x="20316" y="14176"/>
                  <a:pt x="20326" y="14176"/>
                  <a:pt x="20335" y="14176"/>
                </a:cubicBezTo>
                <a:cubicBezTo>
                  <a:pt x="20552" y="14176"/>
                  <a:pt x="20735" y="14057"/>
                  <a:pt x="20749" y="13903"/>
                </a:cubicBezTo>
                <a:cubicBezTo>
                  <a:pt x="20763" y="13742"/>
                  <a:pt x="20588" y="13604"/>
                  <a:pt x="20359" y="13593"/>
                </a:cubicBezTo>
                <a:cubicBezTo>
                  <a:pt x="20335" y="13592"/>
                  <a:pt x="17920" y="13476"/>
                  <a:pt x="15849" y="12653"/>
                </a:cubicBezTo>
                <a:cubicBezTo>
                  <a:pt x="14101" y="11958"/>
                  <a:pt x="13183" y="10883"/>
                  <a:pt x="12690" y="10305"/>
                </a:cubicBezTo>
                <a:cubicBezTo>
                  <a:pt x="12403" y="9968"/>
                  <a:pt x="12175" y="9700"/>
                  <a:pt x="11931" y="9526"/>
                </a:cubicBezTo>
                <a:cubicBezTo>
                  <a:pt x="11717" y="9373"/>
                  <a:pt x="11502" y="9307"/>
                  <a:pt x="11308" y="9289"/>
                </a:cubicBezTo>
                <a:close/>
                <a:moveTo>
                  <a:pt x="1214" y="10075"/>
                </a:moveTo>
                <a:cubicBezTo>
                  <a:pt x="985" y="10089"/>
                  <a:pt x="817" y="10231"/>
                  <a:pt x="837" y="10392"/>
                </a:cubicBezTo>
                <a:cubicBezTo>
                  <a:pt x="997" y="11678"/>
                  <a:pt x="2204" y="14433"/>
                  <a:pt x="3968" y="16049"/>
                </a:cubicBezTo>
                <a:cubicBezTo>
                  <a:pt x="4762" y="16776"/>
                  <a:pt x="5614" y="17435"/>
                  <a:pt x="6499" y="18009"/>
                </a:cubicBezTo>
                <a:cubicBezTo>
                  <a:pt x="6579" y="18061"/>
                  <a:pt x="6681" y="18087"/>
                  <a:pt x="6782" y="18087"/>
                </a:cubicBezTo>
                <a:cubicBezTo>
                  <a:pt x="6894" y="18087"/>
                  <a:pt x="7005" y="18055"/>
                  <a:pt x="7087" y="17993"/>
                </a:cubicBezTo>
                <a:cubicBezTo>
                  <a:pt x="7243" y="17875"/>
                  <a:pt x="7231" y="17690"/>
                  <a:pt x="7062" y="17581"/>
                </a:cubicBezTo>
                <a:cubicBezTo>
                  <a:pt x="6212" y="17030"/>
                  <a:pt x="5393" y="16395"/>
                  <a:pt x="4628" y="15694"/>
                </a:cubicBezTo>
                <a:cubicBezTo>
                  <a:pt x="2959" y="14165"/>
                  <a:pt x="1815" y="11559"/>
                  <a:pt x="1663" y="10341"/>
                </a:cubicBezTo>
                <a:cubicBezTo>
                  <a:pt x="1643" y="10181"/>
                  <a:pt x="1443" y="10061"/>
                  <a:pt x="1214" y="10075"/>
                </a:cubicBezTo>
                <a:close/>
                <a:moveTo>
                  <a:pt x="17037" y="11823"/>
                </a:moveTo>
                <a:cubicBezTo>
                  <a:pt x="16875" y="11823"/>
                  <a:pt x="16720" y="11889"/>
                  <a:pt x="16652" y="12000"/>
                </a:cubicBezTo>
                <a:cubicBezTo>
                  <a:pt x="16563" y="12148"/>
                  <a:pt x="16662" y="12320"/>
                  <a:pt x="16873" y="12383"/>
                </a:cubicBezTo>
                <a:cubicBezTo>
                  <a:pt x="18934" y="12996"/>
                  <a:pt x="20622" y="13006"/>
                  <a:pt x="20707" y="13006"/>
                </a:cubicBezTo>
                <a:cubicBezTo>
                  <a:pt x="20936" y="13005"/>
                  <a:pt x="21122" y="12874"/>
                  <a:pt x="21121" y="12713"/>
                </a:cubicBezTo>
                <a:cubicBezTo>
                  <a:pt x="21121" y="12553"/>
                  <a:pt x="20937" y="12423"/>
                  <a:pt x="20707" y="12423"/>
                </a:cubicBezTo>
                <a:cubicBezTo>
                  <a:pt x="20687" y="12423"/>
                  <a:pt x="19112" y="12417"/>
                  <a:pt x="17198" y="11847"/>
                </a:cubicBezTo>
                <a:cubicBezTo>
                  <a:pt x="17146" y="11832"/>
                  <a:pt x="17091" y="11823"/>
                  <a:pt x="17037" y="11823"/>
                </a:cubicBezTo>
                <a:close/>
                <a:moveTo>
                  <a:pt x="361" y="12860"/>
                </a:moveTo>
                <a:cubicBezTo>
                  <a:pt x="133" y="12881"/>
                  <a:pt x="-27" y="13027"/>
                  <a:pt x="3" y="13186"/>
                </a:cubicBezTo>
                <a:cubicBezTo>
                  <a:pt x="130" y="13851"/>
                  <a:pt x="640" y="14606"/>
                  <a:pt x="976" y="15105"/>
                </a:cubicBezTo>
                <a:cubicBezTo>
                  <a:pt x="1063" y="15235"/>
                  <a:pt x="1138" y="15347"/>
                  <a:pt x="1189" y="15432"/>
                </a:cubicBezTo>
                <a:cubicBezTo>
                  <a:pt x="1257" y="15543"/>
                  <a:pt x="1410" y="15609"/>
                  <a:pt x="1571" y="15609"/>
                </a:cubicBezTo>
                <a:cubicBezTo>
                  <a:pt x="1626" y="15609"/>
                  <a:pt x="1682" y="15602"/>
                  <a:pt x="1735" y="15586"/>
                </a:cubicBezTo>
                <a:cubicBezTo>
                  <a:pt x="1947" y="15523"/>
                  <a:pt x="2043" y="15352"/>
                  <a:pt x="1954" y="15204"/>
                </a:cubicBezTo>
                <a:cubicBezTo>
                  <a:pt x="1896" y="15108"/>
                  <a:pt x="1819" y="14991"/>
                  <a:pt x="1728" y="14856"/>
                </a:cubicBezTo>
                <a:cubicBezTo>
                  <a:pt x="1414" y="14390"/>
                  <a:pt x="939" y="13685"/>
                  <a:pt x="830" y="13110"/>
                </a:cubicBezTo>
                <a:cubicBezTo>
                  <a:pt x="799" y="12950"/>
                  <a:pt x="588" y="12838"/>
                  <a:pt x="361" y="12860"/>
                </a:cubicBezTo>
                <a:close/>
                <a:moveTo>
                  <a:pt x="15129" y="13701"/>
                </a:moveTo>
                <a:cubicBezTo>
                  <a:pt x="14967" y="13694"/>
                  <a:pt x="14807" y="13753"/>
                  <a:pt x="14730" y="13861"/>
                </a:cubicBezTo>
                <a:cubicBezTo>
                  <a:pt x="14627" y="14005"/>
                  <a:pt x="14711" y="14180"/>
                  <a:pt x="14916" y="14253"/>
                </a:cubicBezTo>
                <a:cubicBezTo>
                  <a:pt x="17269" y="15080"/>
                  <a:pt x="19720" y="15239"/>
                  <a:pt x="19824" y="15246"/>
                </a:cubicBezTo>
                <a:cubicBezTo>
                  <a:pt x="19836" y="15246"/>
                  <a:pt x="19849" y="15247"/>
                  <a:pt x="19861" y="15247"/>
                </a:cubicBezTo>
                <a:cubicBezTo>
                  <a:pt x="20074" y="15247"/>
                  <a:pt x="20254" y="15133"/>
                  <a:pt x="20273" y="14981"/>
                </a:cubicBezTo>
                <a:cubicBezTo>
                  <a:pt x="20293" y="14821"/>
                  <a:pt x="20124" y="14679"/>
                  <a:pt x="19895" y="14665"/>
                </a:cubicBezTo>
                <a:cubicBezTo>
                  <a:pt x="19872" y="14663"/>
                  <a:pt x="17494" y="14508"/>
                  <a:pt x="15288" y="13733"/>
                </a:cubicBezTo>
                <a:cubicBezTo>
                  <a:pt x="15236" y="13714"/>
                  <a:pt x="15183" y="13704"/>
                  <a:pt x="15129" y="13701"/>
                </a:cubicBezTo>
                <a:close/>
                <a:moveTo>
                  <a:pt x="7941" y="14159"/>
                </a:moveTo>
                <a:cubicBezTo>
                  <a:pt x="7888" y="14166"/>
                  <a:pt x="7837" y="14180"/>
                  <a:pt x="7789" y="14202"/>
                </a:cubicBezTo>
                <a:cubicBezTo>
                  <a:pt x="7599" y="14292"/>
                  <a:pt x="7547" y="14474"/>
                  <a:pt x="7675" y="14607"/>
                </a:cubicBezTo>
                <a:cubicBezTo>
                  <a:pt x="8981" y="15969"/>
                  <a:pt x="10833" y="17022"/>
                  <a:pt x="13179" y="17738"/>
                </a:cubicBezTo>
                <a:cubicBezTo>
                  <a:pt x="15328" y="18393"/>
                  <a:pt x="17275" y="18577"/>
                  <a:pt x="18243" y="18628"/>
                </a:cubicBezTo>
                <a:cubicBezTo>
                  <a:pt x="18254" y="18629"/>
                  <a:pt x="18262" y="18628"/>
                  <a:pt x="18273" y="18628"/>
                </a:cubicBezTo>
                <a:cubicBezTo>
                  <a:pt x="18488" y="18628"/>
                  <a:pt x="18671" y="18512"/>
                  <a:pt x="18687" y="18359"/>
                </a:cubicBezTo>
                <a:cubicBezTo>
                  <a:pt x="18704" y="18198"/>
                  <a:pt x="18534" y="18058"/>
                  <a:pt x="18305" y="18045"/>
                </a:cubicBezTo>
                <a:cubicBezTo>
                  <a:pt x="17568" y="18007"/>
                  <a:pt x="15624" y="17848"/>
                  <a:pt x="13511" y="17204"/>
                </a:cubicBezTo>
                <a:cubicBezTo>
                  <a:pt x="11313" y="16533"/>
                  <a:pt x="9581" y="15550"/>
                  <a:pt x="8365" y="14282"/>
                </a:cubicBezTo>
                <a:cubicBezTo>
                  <a:pt x="8269" y="14182"/>
                  <a:pt x="8100" y="14137"/>
                  <a:pt x="7941" y="14159"/>
                </a:cubicBezTo>
                <a:close/>
                <a:moveTo>
                  <a:pt x="2435" y="16226"/>
                </a:moveTo>
                <a:cubicBezTo>
                  <a:pt x="2329" y="16217"/>
                  <a:pt x="2218" y="16236"/>
                  <a:pt x="2127" y="16286"/>
                </a:cubicBezTo>
                <a:cubicBezTo>
                  <a:pt x="1946" y="16384"/>
                  <a:pt x="1915" y="16567"/>
                  <a:pt x="2055" y="16694"/>
                </a:cubicBezTo>
                <a:cubicBezTo>
                  <a:pt x="4640" y="19029"/>
                  <a:pt x="6844" y="20424"/>
                  <a:pt x="11722" y="21572"/>
                </a:cubicBezTo>
                <a:cubicBezTo>
                  <a:pt x="11766" y="21583"/>
                  <a:pt x="11810" y="21588"/>
                  <a:pt x="11854" y="21588"/>
                </a:cubicBezTo>
                <a:cubicBezTo>
                  <a:pt x="12027" y="21588"/>
                  <a:pt x="12190" y="21512"/>
                  <a:pt x="12248" y="21390"/>
                </a:cubicBezTo>
                <a:cubicBezTo>
                  <a:pt x="12321" y="21237"/>
                  <a:pt x="12205" y="21072"/>
                  <a:pt x="11988" y="21021"/>
                </a:cubicBezTo>
                <a:cubicBezTo>
                  <a:pt x="7283" y="19913"/>
                  <a:pt x="5249" y="18627"/>
                  <a:pt x="2713" y="16336"/>
                </a:cubicBezTo>
                <a:cubicBezTo>
                  <a:pt x="2642" y="16272"/>
                  <a:pt x="2541" y="16236"/>
                  <a:pt x="2435" y="16226"/>
                </a:cubicBezTo>
                <a:close/>
                <a:moveTo>
                  <a:pt x="15586" y="16372"/>
                </a:moveTo>
                <a:cubicBezTo>
                  <a:pt x="15424" y="16378"/>
                  <a:pt x="15275" y="16450"/>
                  <a:pt x="15216" y="16564"/>
                </a:cubicBezTo>
                <a:cubicBezTo>
                  <a:pt x="15137" y="16715"/>
                  <a:pt x="15246" y="16882"/>
                  <a:pt x="15461" y="16938"/>
                </a:cubicBezTo>
                <a:cubicBezTo>
                  <a:pt x="17305" y="17412"/>
                  <a:pt x="18763" y="17461"/>
                  <a:pt x="18824" y="17463"/>
                </a:cubicBezTo>
                <a:cubicBezTo>
                  <a:pt x="18830" y="17463"/>
                  <a:pt x="18837" y="17463"/>
                  <a:pt x="18843" y="17463"/>
                </a:cubicBezTo>
                <a:cubicBezTo>
                  <a:pt x="19065" y="17463"/>
                  <a:pt x="19248" y="17341"/>
                  <a:pt x="19258" y="17185"/>
                </a:cubicBezTo>
                <a:cubicBezTo>
                  <a:pt x="19268" y="17024"/>
                  <a:pt x="19090" y="16889"/>
                  <a:pt x="18861" y="16882"/>
                </a:cubicBezTo>
                <a:cubicBezTo>
                  <a:pt x="18847" y="16882"/>
                  <a:pt x="17473" y="16833"/>
                  <a:pt x="15749" y="16390"/>
                </a:cubicBezTo>
                <a:cubicBezTo>
                  <a:pt x="15695" y="16376"/>
                  <a:pt x="15639" y="16371"/>
                  <a:pt x="15586" y="16372"/>
                </a:cubicBezTo>
                <a:close/>
                <a:moveTo>
                  <a:pt x="3038" y="18536"/>
                </a:moveTo>
                <a:cubicBezTo>
                  <a:pt x="2932" y="18530"/>
                  <a:pt x="2822" y="18553"/>
                  <a:pt x="2735" y="18605"/>
                </a:cubicBezTo>
                <a:cubicBezTo>
                  <a:pt x="2561" y="18710"/>
                  <a:pt x="2539" y="18894"/>
                  <a:pt x="2688" y="19016"/>
                </a:cubicBezTo>
                <a:cubicBezTo>
                  <a:pt x="3629" y="19787"/>
                  <a:pt x="4952" y="20590"/>
                  <a:pt x="6224" y="21164"/>
                </a:cubicBezTo>
                <a:cubicBezTo>
                  <a:pt x="6293" y="21195"/>
                  <a:pt x="6370" y="21209"/>
                  <a:pt x="6447" y="21209"/>
                </a:cubicBezTo>
                <a:cubicBezTo>
                  <a:pt x="6584" y="21209"/>
                  <a:pt x="6718" y="21162"/>
                  <a:pt x="6797" y="21075"/>
                </a:cubicBezTo>
                <a:cubicBezTo>
                  <a:pt x="6921" y="20940"/>
                  <a:pt x="6866" y="20760"/>
                  <a:pt x="6673" y="20673"/>
                </a:cubicBezTo>
                <a:cubicBezTo>
                  <a:pt x="5741" y="20253"/>
                  <a:pt x="4370" y="19497"/>
                  <a:pt x="3321" y="18637"/>
                </a:cubicBezTo>
                <a:cubicBezTo>
                  <a:pt x="3246" y="18576"/>
                  <a:pt x="3144" y="18542"/>
                  <a:pt x="3038" y="18536"/>
                </a:cubicBezTo>
                <a:close/>
                <a:moveTo>
                  <a:pt x="8531" y="18541"/>
                </a:moveTo>
                <a:cubicBezTo>
                  <a:pt x="8427" y="18554"/>
                  <a:pt x="8329" y="18595"/>
                  <a:pt x="8263" y="18661"/>
                </a:cubicBezTo>
                <a:cubicBezTo>
                  <a:pt x="8132" y="18793"/>
                  <a:pt x="8179" y="18974"/>
                  <a:pt x="8368" y="19066"/>
                </a:cubicBezTo>
                <a:cubicBezTo>
                  <a:pt x="11665" y="20673"/>
                  <a:pt x="15613" y="21036"/>
                  <a:pt x="15779" y="21051"/>
                </a:cubicBezTo>
                <a:cubicBezTo>
                  <a:pt x="15797" y="21052"/>
                  <a:pt x="15814" y="21052"/>
                  <a:pt x="15831" y="21052"/>
                </a:cubicBezTo>
                <a:cubicBezTo>
                  <a:pt x="16038" y="21052"/>
                  <a:pt x="16217" y="20946"/>
                  <a:pt x="16243" y="20798"/>
                </a:cubicBezTo>
                <a:cubicBezTo>
                  <a:pt x="16272" y="20639"/>
                  <a:pt x="16111" y="20492"/>
                  <a:pt x="15883" y="20472"/>
                </a:cubicBezTo>
                <a:cubicBezTo>
                  <a:pt x="15845" y="20468"/>
                  <a:pt x="11972" y="20114"/>
                  <a:pt x="8842" y="18588"/>
                </a:cubicBezTo>
                <a:cubicBezTo>
                  <a:pt x="8747" y="18542"/>
                  <a:pt x="8636" y="18528"/>
                  <a:pt x="8531" y="18541"/>
                </a:cubicBezTo>
                <a:close/>
              </a:path>
            </a:pathLst>
          </a:custGeom>
          <a:solidFill>
            <a:schemeClr val="accent4">
              <a:hueOff val="-904334"/>
              <a:lumOff val="295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372" name="4"/>
          <p:cNvSpPr txBox="1"/>
          <p:nvPr/>
        </p:nvSpPr>
        <p:spPr>
          <a:xfrm>
            <a:off x="10110601" y="8250335"/>
            <a:ext cx="988550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chemeClr val="accent4">
                    <a:hueOff val="-904334"/>
                    <a:lumOff val="2953"/>
                  </a:schemeClr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73" name="3"/>
          <p:cNvSpPr txBox="1"/>
          <p:nvPr/>
        </p:nvSpPr>
        <p:spPr>
          <a:xfrm>
            <a:off x="11898465" y="8250335"/>
            <a:ext cx="988550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chemeClr val="accent3">
                    <a:hueOff val="263036"/>
                    <a:satOff val="49643"/>
                    <a:lumOff val="-25950"/>
                  </a:schemeClr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74" name="2"/>
          <p:cNvSpPr txBox="1"/>
          <p:nvPr/>
        </p:nvSpPr>
        <p:spPr>
          <a:xfrm>
            <a:off x="13686328" y="8250335"/>
            <a:ext cx="988551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chemeClr val="accent1">
                    <a:satOff val="2969"/>
                    <a:lumOff val="-11469"/>
                  </a:schemeClr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75" name="1"/>
          <p:cNvSpPr txBox="1"/>
          <p:nvPr/>
        </p:nvSpPr>
        <p:spPr>
          <a:xfrm>
            <a:off x="15474193" y="8250335"/>
            <a:ext cx="988550" cy="1060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5000"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37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2442" t="0" r="24482" b="0"/>
          <a:stretch>
            <a:fillRect/>
          </a:stretch>
        </p:blipFill>
        <p:spPr>
          <a:xfrm flipH="1">
            <a:off x="13926260" y="7072395"/>
            <a:ext cx="508543" cy="988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"/>
          <p:cNvSpPr/>
          <p:nvPr/>
        </p:nvSpPr>
        <p:spPr>
          <a:xfrm>
            <a:off x="-50933" y="5136190"/>
            <a:ext cx="24485866" cy="34436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37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475" y="5130456"/>
            <a:ext cx="19151050" cy="3455088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Part V - Reflection"/>
          <p:cNvSpPr txBox="1"/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V - Reflection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383" name="Sabotaging voic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Sabotaging voices</a:t>
            </a:r>
          </a:p>
        </p:txBody>
      </p:sp>
      <p:pic>
        <p:nvPicPr>
          <p:cNvPr id="384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Judging and sabotaging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buChar char="‣"/>
            </a:pPr>
            <a:r>
              <a:t>Judging and sabotaging:</a:t>
            </a:r>
          </a:p>
          <a:p>
            <a:pPr lvl="1">
              <a:lnSpc>
                <a:spcPct val="100000"/>
              </a:lnSpc>
              <a:buChar char="‣"/>
            </a:pPr>
            <a:r>
              <a:t>Self</a:t>
            </a:r>
          </a:p>
          <a:p>
            <a:pPr lvl="1">
              <a:lnSpc>
                <a:spcPct val="100000"/>
              </a:lnSpc>
              <a:buChar char="‣"/>
            </a:pPr>
            <a:r>
              <a:t>Others</a:t>
            </a:r>
          </a:p>
          <a:p>
            <a:pPr lvl="1">
              <a:lnSpc>
                <a:spcPct val="100000"/>
              </a:lnSpc>
              <a:buChar char="‣"/>
            </a:pPr>
            <a:r>
              <a:t>Circumstances</a:t>
            </a:r>
          </a:p>
        </p:txBody>
      </p:sp>
      <p:pic>
        <p:nvPicPr>
          <p:cNvPr id="386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9561909" y="4647009"/>
            <a:ext cx="5260128" cy="4422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mNaDtMDP-e2qsY4x5uXeYoCF-3Ax_KfLRCIGsgIOOBA-cQjCi3B_RjAeMF6HYcH7ZCBnbzrpyHVVmQxSC4trHiRqpg545ZfulzztAmIjTB0ldCshHvKbE7S3TAgqmcqtzzv-WJVdUSTFoiFvmDQTGMNdSA=s2048.png" descr="mNaDtMDP-e2qsY4x5uXeYoCF-3Ax_KfLRCIGsgIOOBA-cQjCi3B_RjAeMF6HYcH7ZCBnbzrpyHVVmQxSC4trHiRqpg545ZfulzztAmIjTB0ldCshHvKbE7S3TAgqmcqtzzv-WJVdUSTFoiFvmDQTGMNdSA=s2048.png"/>
          <p:cNvPicPr>
            <a:picLocks noChangeAspect="1"/>
          </p:cNvPicPr>
          <p:nvPr/>
        </p:nvPicPr>
        <p:blipFill>
          <a:blip r:embed="rId3">
            <a:extLst/>
          </a:blip>
          <a:srcRect l="3021" t="0" r="0" b="0"/>
          <a:stretch>
            <a:fillRect/>
          </a:stretch>
        </p:blipFill>
        <p:spPr>
          <a:xfrm>
            <a:off x="9417566" y="4854096"/>
            <a:ext cx="5727327" cy="6793962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390" name="Sabotaging voic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Sabotaging voices</a:t>
            </a:r>
          </a:p>
        </p:txBody>
      </p:sp>
      <p:pic>
        <p:nvPicPr>
          <p:cNvPr id="391" name="olgicadjuric-logo-115x115-1.png" descr="olgicadjuric-logo-115x115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The Judge"/>
          <p:cNvSpPr txBox="1"/>
          <p:nvPr>
            <p:ph type="body" sz="quarter" idx="1"/>
          </p:nvPr>
        </p:nvSpPr>
        <p:spPr>
          <a:xfrm>
            <a:off x="1219200" y="4013200"/>
            <a:ext cx="3145830" cy="1259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5000"/>
            </a:lvl1pPr>
          </a:lstStyle>
          <a:p>
            <a:pPr/>
            <a:r>
              <a:t>The Judge</a:t>
            </a:r>
          </a:p>
        </p:txBody>
      </p:sp>
      <p:sp>
        <p:nvSpPr>
          <p:cNvPr id="393" name="“You are paid to know.”"/>
          <p:cNvSpPr txBox="1"/>
          <p:nvPr/>
        </p:nvSpPr>
        <p:spPr>
          <a:xfrm>
            <a:off x="9089487" y="5204092"/>
            <a:ext cx="364254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avoye LET Plain:1.0"/>
                <a:ea typeface="Savoye LET Plain:1.0"/>
                <a:cs typeface="Savoye LET Plain:1.0"/>
                <a:sym typeface="Savoye LET Plain:1.0"/>
              </a:defRPr>
            </a:lvl1pPr>
          </a:lstStyle>
          <a:p>
            <a:pPr/>
            <a:r>
              <a:t>“You are paid to know.”</a:t>
            </a:r>
          </a:p>
        </p:txBody>
      </p:sp>
      <p:sp>
        <p:nvSpPr>
          <p:cNvPr id="394" name="Callout"/>
          <p:cNvSpPr/>
          <p:nvPr/>
        </p:nvSpPr>
        <p:spPr>
          <a:xfrm flipH="1">
            <a:off x="9002939" y="4865902"/>
            <a:ext cx="3729038" cy="2220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8" y="0"/>
                </a:moveTo>
                <a:cubicBezTo>
                  <a:pt x="165" y="0"/>
                  <a:pt x="0" y="277"/>
                  <a:pt x="0" y="618"/>
                </a:cubicBezTo>
                <a:lnTo>
                  <a:pt x="0" y="11738"/>
                </a:lnTo>
                <a:cubicBezTo>
                  <a:pt x="0" y="12079"/>
                  <a:pt x="165" y="12356"/>
                  <a:pt x="368" y="12356"/>
                </a:cubicBezTo>
                <a:lnTo>
                  <a:pt x="5830" y="12356"/>
                </a:lnTo>
                <a:lnTo>
                  <a:pt x="6566" y="21600"/>
                </a:lnTo>
                <a:lnTo>
                  <a:pt x="7301" y="12356"/>
                </a:lnTo>
                <a:lnTo>
                  <a:pt x="21232" y="12356"/>
                </a:lnTo>
                <a:cubicBezTo>
                  <a:pt x="21435" y="12356"/>
                  <a:pt x="21600" y="12079"/>
                  <a:pt x="21600" y="11738"/>
                </a:cubicBezTo>
                <a:lnTo>
                  <a:pt x="21600" y="618"/>
                </a:lnTo>
                <a:cubicBezTo>
                  <a:pt x="21600" y="277"/>
                  <a:pt x="21435" y="0"/>
                  <a:pt x="21232" y="0"/>
                </a:cubicBezTo>
                <a:lnTo>
                  <a:pt x="368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397" name="Sabotaging voic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Sabotaging voices</a:t>
            </a:r>
          </a:p>
        </p:txBody>
      </p:sp>
      <p:pic>
        <p:nvPicPr>
          <p:cNvPr id="398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The Avoider"/>
          <p:cNvSpPr txBox="1"/>
          <p:nvPr>
            <p:ph type="body" sz="quarter" idx="1"/>
          </p:nvPr>
        </p:nvSpPr>
        <p:spPr>
          <a:xfrm>
            <a:off x="1219200" y="4013200"/>
            <a:ext cx="3523523" cy="1259086"/>
          </a:xfrm>
          <a:prstGeom prst="rect">
            <a:avLst/>
          </a:prstGeom>
        </p:spPr>
        <p:txBody>
          <a:bodyPr/>
          <a:lstStyle>
            <a:lvl1pPr marL="0" indent="0" defTabSz="2340805">
              <a:lnSpc>
                <a:spcPct val="100000"/>
              </a:lnSpc>
              <a:spcBef>
                <a:spcPts val="2300"/>
              </a:spcBef>
              <a:buSzTx/>
              <a:buNone/>
              <a:defRPr sz="4800"/>
            </a:lvl1pPr>
          </a:lstStyle>
          <a:p>
            <a:pPr/>
            <a:r>
              <a:t>The Avoider</a:t>
            </a:r>
          </a:p>
        </p:txBody>
      </p:sp>
      <p:sp>
        <p:nvSpPr>
          <p:cNvPr id="400" name="“I’ll just stick to what I know.”"/>
          <p:cNvSpPr txBox="1"/>
          <p:nvPr/>
        </p:nvSpPr>
        <p:spPr>
          <a:xfrm>
            <a:off x="14077123" y="4350943"/>
            <a:ext cx="466382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avoye LET Plain:1.0"/>
                <a:ea typeface="Savoye LET Plain:1.0"/>
                <a:cs typeface="Savoye LET Plain:1.0"/>
                <a:sym typeface="Savoye LET Plain:1.0"/>
              </a:defRPr>
            </a:lvl1pPr>
          </a:lstStyle>
          <a:p>
            <a:pPr/>
            <a:r>
              <a:t>“I’ll just stick to what I know.”</a:t>
            </a:r>
          </a:p>
        </p:txBody>
      </p:sp>
      <p:sp>
        <p:nvSpPr>
          <p:cNvPr id="401" name="Callout"/>
          <p:cNvSpPr/>
          <p:nvPr/>
        </p:nvSpPr>
        <p:spPr>
          <a:xfrm flipH="1">
            <a:off x="13585240" y="4012754"/>
            <a:ext cx="5293520" cy="1727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" y="0"/>
                </a:moveTo>
                <a:cubicBezTo>
                  <a:pt x="116" y="0"/>
                  <a:pt x="0" y="356"/>
                  <a:pt x="0" y="794"/>
                </a:cubicBezTo>
                <a:lnTo>
                  <a:pt x="0" y="15088"/>
                </a:lnTo>
                <a:cubicBezTo>
                  <a:pt x="0" y="15527"/>
                  <a:pt x="116" y="15882"/>
                  <a:pt x="259" y="15882"/>
                </a:cubicBezTo>
                <a:lnTo>
                  <a:pt x="19098" y="15882"/>
                </a:lnTo>
                <a:lnTo>
                  <a:pt x="21600" y="21600"/>
                </a:lnTo>
                <a:lnTo>
                  <a:pt x="19947" y="13078"/>
                </a:lnTo>
                <a:lnTo>
                  <a:pt x="19947" y="794"/>
                </a:lnTo>
                <a:cubicBezTo>
                  <a:pt x="19947" y="356"/>
                  <a:pt x="19831" y="0"/>
                  <a:pt x="19687" y="0"/>
                </a:cubicBezTo>
                <a:lnTo>
                  <a:pt x="259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402" name="o5jQPRbe4NatC5PJ_VLUVA24btfZ3bHv7NkB-aaxohIuJeB3y6DsfUKeP5rDq17I7EpdxRke7Fv1UYq8d31ZXm2PZycMhD6wawAsqPnpGlLfiVTeWzPznhOuHeCB0ue7a3enGmB_r_wGJC0-Gn7SKYolxw=s2048.png" descr="o5jQPRbe4NatC5PJ_VLUVA24btfZ3bHv7NkB-aaxohIuJeB3y6DsfUKeP5rDq17I7EpdxRke7Fv1UYq8d31ZXm2PZycMhD6wawAsqPnpGlLfiVTeWzPznhOuHeCB0ue7a3enGmB_r_wGJC0-Gn7SKYolxw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48866" y="4853898"/>
            <a:ext cx="5886268" cy="679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405" name="Sabotaging voic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Sabotaging voices</a:t>
            </a:r>
          </a:p>
        </p:txBody>
      </p:sp>
      <p:pic>
        <p:nvPicPr>
          <p:cNvPr id="406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The Hyper-Achiever"/>
          <p:cNvSpPr txBox="1"/>
          <p:nvPr>
            <p:ph type="body" sz="quarter" idx="1"/>
          </p:nvPr>
        </p:nvSpPr>
        <p:spPr>
          <a:xfrm>
            <a:off x="1219200" y="4013200"/>
            <a:ext cx="5420916" cy="988550"/>
          </a:xfrm>
          <a:prstGeom prst="rect">
            <a:avLst/>
          </a:prstGeom>
        </p:spPr>
        <p:txBody>
          <a:bodyPr/>
          <a:lstStyle>
            <a:lvl1pPr marL="0" indent="0" defTabSz="2218888">
              <a:lnSpc>
                <a:spcPct val="100000"/>
              </a:lnSpc>
              <a:spcBef>
                <a:spcPts val="2100"/>
              </a:spcBef>
              <a:buSzTx/>
              <a:buNone/>
              <a:defRPr sz="4550"/>
            </a:lvl1pPr>
          </a:lstStyle>
          <a:p>
            <a:pPr/>
            <a:r>
              <a:t>The Hyper-Achiever</a:t>
            </a:r>
          </a:p>
        </p:txBody>
      </p:sp>
      <p:sp>
        <p:nvSpPr>
          <p:cNvPr id="408" name="“I don’t have time for TDD.…"/>
          <p:cNvSpPr txBox="1"/>
          <p:nvPr/>
        </p:nvSpPr>
        <p:spPr>
          <a:xfrm>
            <a:off x="7361315" y="5455770"/>
            <a:ext cx="5296570" cy="1264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30000"/>
              </a:lnSpc>
              <a:defRPr>
                <a:latin typeface="Savoye LET Plain:1.0"/>
                <a:ea typeface="Savoye LET Plain:1.0"/>
                <a:cs typeface="Savoye LET Plain:1.0"/>
                <a:sym typeface="Savoye LET Plain:1.0"/>
              </a:defRPr>
            </a:pPr>
            <a:r>
              <a:t>“I don’t have time for TDD. </a:t>
            </a:r>
          </a:p>
          <a:p>
            <a:pPr>
              <a:lnSpc>
                <a:spcPct val="30000"/>
              </a:lnSpc>
              <a:defRPr>
                <a:latin typeface="Savoye LET Plain:1.0"/>
                <a:ea typeface="Savoye LET Plain:1.0"/>
                <a:cs typeface="Savoye LET Plain:1.0"/>
                <a:sym typeface="Savoye LET Plain:1.0"/>
              </a:defRPr>
            </a:pPr>
            <a:r>
              <a:t>I need to learn this new framework.”</a:t>
            </a:r>
          </a:p>
        </p:txBody>
      </p:sp>
      <p:sp>
        <p:nvSpPr>
          <p:cNvPr id="409" name="Callout"/>
          <p:cNvSpPr/>
          <p:nvPr/>
        </p:nvSpPr>
        <p:spPr>
          <a:xfrm flipH="1">
            <a:off x="7274983" y="5369041"/>
            <a:ext cx="5408216" cy="1868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4" y="0"/>
                </a:moveTo>
                <a:cubicBezTo>
                  <a:pt x="114" y="0"/>
                  <a:pt x="0" y="329"/>
                  <a:pt x="0" y="734"/>
                </a:cubicBezTo>
                <a:lnTo>
                  <a:pt x="0" y="13947"/>
                </a:lnTo>
                <a:cubicBezTo>
                  <a:pt x="0" y="14353"/>
                  <a:pt x="114" y="14681"/>
                  <a:pt x="254" y="14681"/>
                </a:cubicBezTo>
                <a:lnTo>
                  <a:pt x="2099" y="14681"/>
                </a:lnTo>
                <a:lnTo>
                  <a:pt x="2604" y="21600"/>
                </a:lnTo>
                <a:lnTo>
                  <a:pt x="3112" y="14681"/>
                </a:lnTo>
                <a:lnTo>
                  <a:pt x="21346" y="14681"/>
                </a:lnTo>
                <a:cubicBezTo>
                  <a:pt x="21486" y="14681"/>
                  <a:pt x="21600" y="14353"/>
                  <a:pt x="21600" y="13947"/>
                </a:cubicBezTo>
                <a:lnTo>
                  <a:pt x="21600" y="734"/>
                </a:lnTo>
                <a:cubicBezTo>
                  <a:pt x="21600" y="329"/>
                  <a:pt x="21486" y="0"/>
                  <a:pt x="21346" y="0"/>
                </a:cubicBezTo>
                <a:lnTo>
                  <a:pt x="254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410" name="DKOdb_j_mwg9NRDv0m0ddu2BxVvPbGxY_dduOx8uTzPyqsn6B1FNDYliLEucDTX6hbbxpbUX7fWGRNHKEaTh4zCerP6lHFEkK05tOcKrY9pINJLwru6Djc-DoxcPjUQgarJLqW4whQ60rEkol5o-Nj2rmA=s2048.png" descr="DKOdb_j_mwg9NRDv0m0ddu2BxVvPbGxY_dduOx8uTzPyqsn6B1FNDYliLEucDTX6hbbxpbUX7fWGRNHKEaTh4zCerP6lHFEkK05tOcKrY9pINJLwru6Djc-DoxcPjUQgarJLqW4whQ60rEkol5o-Nj2rmA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73557" y="4853898"/>
            <a:ext cx="5836887" cy="6794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w0znQJeS8IW0AzAleWQmNJqgmvSqqMxI53fslmSqTALADNLaN1vHtYbHILpJBI14xTNUoXepk1aKqLVTUg83iWEzGf0VMp8mrX3etgeSz4Wo0pNqstwOKRspVENwD9mKBcKJXzArMEUUOLTzgI0FHxvlow=s2048.png" descr="w0znQJeS8IW0AzAleWQmNJqgmvSqqMxI53fslmSqTALADNLaN1vHtYbHILpJBI14xTNUoXepk1aKqLVTUg83iWEzGf0VMp8mrX3etgeSz4Wo0pNqstwOKRspVENwD9mKBcKJXzArMEUUOLTzgI0FHxvlow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3877" y="4853898"/>
            <a:ext cx="5896245" cy="679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414" name="Sabotaging voic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Sabotaging voices</a:t>
            </a:r>
          </a:p>
        </p:txBody>
      </p:sp>
      <p:pic>
        <p:nvPicPr>
          <p:cNvPr id="415" name="olgicadjuric-logo-115x115-1.png" descr="olgicadjuric-logo-115x115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The Restless"/>
          <p:cNvSpPr txBox="1"/>
          <p:nvPr>
            <p:ph type="body" sz="quarter" idx="1"/>
          </p:nvPr>
        </p:nvSpPr>
        <p:spPr>
          <a:xfrm>
            <a:off x="1219200" y="4013200"/>
            <a:ext cx="3523523" cy="1259086"/>
          </a:xfrm>
          <a:prstGeom prst="rect">
            <a:avLst/>
          </a:prstGeom>
        </p:spPr>
        <p:txBody>
          <a:bodyPr/>
          <a:lstStyle>
            <a:lvl1pPr marL="0" indent="0" defTabSz="2292038">
              <a:lnSpc>
                <a:spcPct val="100000"/>
              </a:lnSpc>
              <a:spcBef>
                <a:spcPts val="2200"/>
              </a:spcBef>
              <a:buSzTx/>
              <a:buNone/>
              <a:defRPr sz="4700"/>
            </a:lvl1pPr>
          </a:lstStyle>
          <a:p>
            <a:pPr/>
            <a:r>
              <a:t>The Restless</a:t>
            </a:r>
          </a:p>
        </p:txBody>
      </p:sp>
      <p:sp>
        <p:nvSpPr>
          <p:cNvPr id="417" name="“Docker. Angular. Django.Micro-services.”"/>
          <p:cNvSpPr txBox="1"/>
          <p:nvPr/>
        </p:nvSpPr>
        <p:spPr>
          <a:xfrm>
            <a:off x="12830135" y="4702988"/>
            <a:ext cx="6727677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avoye LET Plain:1.0"/>
                <a:ea typeface="Savoye LET Plain:1.0"/>
                <a:cs typeface="Savoye LET Plain:1.0"/>
                <a:sym typeface="Savoye LET Plain:1.0"/>
              </a:defRPr>
            </a:lvl1pPr>
          </a:lstStyle>
          <a:p>
            <a:pPr/>
            <a:r>
              <a:t>“Docker. Angular. Django.Micro-services.”</a:t>
            </a:r>
          </a:p>
        </p:txBody>
      </p:sp>
      <p:sp>
        <p:nvSpPr>
          <p:cNvPr id="418" name="Callout"/>
          <p:cNvSpPr/>
          <p:nvPr/>
        </p:nvSpPr>
        <p:spPr>
          <a:xfrm flipH="1">
            <a:off x="12499210" y="4384639"/>
            <a:ext cx="7060804" cy="197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312"/>
                  <a:pt x="0" y="696"/>
                </a:cubicBezTo>
                <a:lnTo>
                  <a:pt x="0" y="13228"/>
                </a:lnTo>
                <a:cubicBezTo>
                  <a:pt x="0" y="13613"/>
                  <a:pt x="87" y="13924"/>
                  <a:pt x="194" y="13924"/>
                </a:cubicBezTo>
                <a:lnTo>
                  <a:pt x="19808" y="13924"/>
                </a:lnTo>
                <a:lnTo>
                  <a:pt x="21600" y="21600"/>
                </a:lnTo>
                <a:lnTo>
                  <a:pt x="20379" y="11044"/>
                </a:lnTo>
                <a:lnTo>
                  <a:pt x="20379" y="696"/>
                </a:lnTo>
                <a:cubicBezTo>
                  <a:pt x="20379" y="312"/>
                  <a:pt x="20292" y="0"/>
                  <a:pt x="20184" y="0"/>
                </a:cubicBezTo>
                <a:lnTo>
                  <a:pt x="194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25XNjQM23OKoLTFzISQytTQW4YPOOxAn6o2nPE3u695EjiGxyKgH8p7N3MdmLSYUjEMkCnpkaqZxSsRnTZVTVqTgeqvv78JfXlqa1OdxBhtHv0-5U20e3-qLOrcTwEpyLx1RZKPeQQXq6ONvLzSJi5tL6g=s2048.png" descr="25XNjQM23OKoLTFzISQytTQW4YPOOxAn6o2nPE3u695EjiGxyKgH8p7N3MdmLSYUjEMkCnpkaqZxSsRnTZVTVqTgeqvv78JfXlqa1OdxBhtHv0-5U20e3-qLOrcTwEpyLx1RZKPeQQXq6ONvLzSJi5tL6g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68652" y="4853898"/>
            <a:ext cx="5846696" cy="679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422" name="Sabotaging voic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Sabotaging voices</a:t>
            </a:r>
          </a:p>
        </p:txBody>
      </p:sp>
      <p:pic>
        <p:nvPicPr>
          <p:cNvPr id="423" name="olgicadjuric-logo-115x115-1.png" descr="olgicadjuric-logo-115x115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The Pleaser"/>
          <p:cNvSpPr txBox="1"/>
          <p:nvPr>
            <p:ph type="body" sz="quarter" idx="1"/>
          </p:nvPr>
        </p:nvSpPr>
        <p:spPr>
          <a:xfrm>
            <a:off x="1219200" y="4013200"/>
            <a:ext cx="4438386" cy="1259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5000"/>
            </a:lvl1pPr>
          </a:lstStyle>
          <a:p>
            <a:pPr/>
            <a:r>
              <a:t>The Pleaser</a:t>
            </a:r>
          </a:p>
        </p:txBody>
      </p:sp>
      <p:sp>
        <p:nvSpPr>
          <p:cNvPr id="425" name="“Yes.”"/>
          <p:cNvSpPr txBox="1"/>
          <p:nvPr/>
        </p:nvSpPr>
        <p:spPr>
          <a:xfrm>
            <a:off x="13267726" y="4613450"/>
            <a:ext cx="1135039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avoye LET Plain:1.0"/>
                <a:ea typeface="Savoye LET Plain:1.0"/>
                <a:cs typeface="Savoye LET Plain:1.0"/>
                <a:sym typeface="Savoye LET Plain:1.0"/>
              </a:defRPr>
            </a:lvl1pPr>
          </a:lstStyle>
          <a:p>
            <a:pPr/>
            <a:r>
              <a:t>“Yes.”</a:t>
            </a:r>
          </a:p>
        </p:txBody>
      </p:sp>
      <p:sp>
        <p:nvSpPr>
          <p:cNvPr id="426" name="Callout"/>
          <p:cNvSpPr/>
          <p:nvPr/>
        </p:nvSpPr>
        <p:spPr>
          <a:xfrm flipH="1">
            <a:off x="12542545" y="4275261"/>
            <a:ext cx="1963342" cy="1948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99" y="0"/>
                </a:moveTo>
                <a:cubicBezTo>
                  <a:pt x="313" y="0"/>
                  <a:pt x="0" y="315"/>
                  <a:pt x="0" y="704"/>
                </a:cubicBezTo>
                <a:lnTo>
                  <a:pt x="0" y="13376"/>
                </a:lnTo>
                <a:cubicBezTo>
                  <a:pt x="0" y="13765"/>
                  <a:pt x="313" y="14080"/>
                  <a:pt x="699" y="14080"/>
                </a:cubicBezTo>
                <a:lnTo>
                  <a:pt x="12392" y="14080"/>
                </a:lnTo>
                <a:lnTo>
                  <a:pt x="21600" y="21600"/>
                </a:lnTo>
                <a:lnTo>
                  <a:pt x="14575" y="11810"/>
                </a:lnTo>
                <a:lnTo>
                  <a:pt x="14575" y="704"/>
                </a:lnTo>
                <a:cubicBezTo>
                  <a:pt x="14575" y="315"/>
                  <a:pt x="14262" y="0"/>
                  <a:pt x="13876" y="0"/>
                </a:cubicBezTo>
                <a:lnTo>
                  <a:pt x="699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 Programmer’s Resistance to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defTabSz="1438655">
              <a:defRPr spc="-47" sz="4719">
                <a:solidFill>
                  <a:srgbClr val="FFFFFF"/>
                </a:solidFill>
              </a:defRPr>
            </a:pPr>
            <a:r>
              <a:t>A Programmer’s Resistance to </a:t>
            </a:r>
          </a:p>
          <a:p>
            <a:pPr defTabSz="1438655">
              <a:defRPr spc="-47" sz="4719">
                <a:solidFill>
                  <a:srgbClr val="FFFFFF"/>
                </a:solidFill>
              </a:defRPr>
            </a:pPr>
            <a:r>
              <a:t>the Test-first approach</a:t>
            </a:r>
          </a:p>
        </p:txBody>
      </p:sp>
      <p:sp>
        <p:nvSpPr>
          <p:cNvPr id="182" name="Agenda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Agenda</a:t>
            </a:r>
          </a:p>
        </p:txBody>
      </p:sp>
      <p:pic>
        <p:nvPicPr>
          <p:cNvPr id="183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Programmer’s journe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2145738">
              <a:lnSpc>
                <a:spcPct val="110000"/>
              </a:lnSpc>
              <a:spcBef>
                <a:spcPts val="2100"/>
              </a:spcBef>
              <a:buChar char="‣"/>
              <a:defRPr sz="3872"/>
            </a:pPr>
            <a:r>
              <a:t>Programmer’s journey</a:t>
            </a:r>
          </a:p>
          <a:p>
            <a:pPr lvl="1" marL="961136" indent="-480568" defTabSz="2145738">
              <a:lnSpc>
                <a:spcPct val="110000"/>
              </a:lnSpc>
              <a:spcBef>
                <a:spcPts val="2100"/>
              </a:spcBef>
              <a:buChar char="‣"/>
              <a:defRPr sz="3872"/>
            </a:pPr>
            <a:r>
              <a:t>Intro to TDD and Mock</a:t>
            </a:r>
          </a:p>
          <a:p>
            <a:pPr lvl="1" marL="961136" indent="-480568" defTabSz="2145738">
              <a:lnSpc>
                <a:spcPct val="110000"/>
              </a:lnSpc>
              <a:spcBef>
                <a:spcPts val="2100"/>
              </a:spcBef>
              <a:buChar char="‣"/>
              <a:defRPr sz="3872"/>
            </a:pPr>
            <a:r>
              <a:t>Life without TDD</a:t>
            </a:r>
          </a:p>
          <a:p>
            <a:pPr lvl="1" marL="961136" indent="-480568" defTabSz="2145738">
              <a:lnSpc>
                <a:spcPct val="110000"/>
              </a:lnSpc>
              <a:spcBef>
                <a:spcPts val="2100"/>
              </a:spcBef>
              <a:buChar char="‣"/>
              <a:defRPr sz="3872"/>
            </a:pPr>
            <a:r>
              <a:t>Finding My Community</a:t>
            </a:r>
          </a:p>
          <a:p>
            <a:pPr lvl="1" marL="961136" indent="-480568" defTabSz="2145738">
              <a:lnSpc>
                <a:spcPct val="110000"/>
              </a:lnSpc>
              <a:spcBef>
                <a:spcPts val="2100"/>
              </a:spcBef>
              <a:buChar char="‣"/>
              <a:defRPr sz="3872"/>
            </a:pPr>
            <a:r>
              <a:t>Applying On Legacy Codebase</a:t>
            </a:r>
          </a:p>
          <a:p>
            <a:pPr marL="480568" indent="-480568" defTabSz="2145738">
              <a:lnSpc>
                <a:spcPct val="110000"/>
              </a:lnSpc>
              <a:spcBef>
                <a:spcPts val="2100"/>
              </a:spcBef>
              <a:buChar char="‣"/>
              <a:defRPr sz="3872"/>
            </a:pPr>
            <a:r>
              <a:t>Reflection on resistance and insights</a:t>
            </a:r>
          </a:p>
          <a:p>
            <a:pPr lvl="1" marL="961136" indent="-480568" defTabSz="2145738">
              <a:lnSpc>
                <a:spcPct val="110000"/>
              </a:lnSpc>
              <a:spcBef>
                <a:spcPts val="2100"/>
              </a:spcBef>
              <a:buChar char="‣"/>
              <a:defRPr sz="3872"/>
            </a:pPr>
            <a:r>
              <a:t>Breakout rooms - reflection activity</a:t>
            </a:r>
          </a:p>
          <a:p>
            <a:pPr marL="480568" indent="-480568" defTabSz="2145738">
              <a:lnSpc>
                <a:spcPct val="110000"/>
              </a:lnSpc>
              <a:spcBef>
                <a:spcPts val="2100"/>
              </a:spcBef>
              <a:buChar char="‣"/>
              <a:defRPr sz="3872"/>
            </a:pPr>
            <a:r>
              <a:t>Gratitude 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68XVDP2ZQNdtICq99HUFHMM-nmhVPV3wumf45l_Dbpy7nKj5GPMVVtEmvnLdcApuMR0jxd249YKhYy-DJw7DGDhfxQbl8NMtNUH13R0yGzhKroWI9tQnzI5JzNTB-2zBSGKdJ69OWin_b6XNPQX0c9ozbA=s2048.png" descr="68XVDP2ZQNdtICq99HUFHMM-nmhVPV3wumf45l_Dbpy7nKj5GPMVVtEmvnLdcApuMR0jxd249YKhYy-DJw7DGDhfxQbl8NMtNUH13R0yGzhKroWI9tQnzI5JzNTB-2zBSGKdJ69OWin_b6XNPQX0c9ozbA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88173" y="4853898"/>
            <a:ext cx="5807654" cy="679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430" name="Sabotaging voic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Sabotaging voices</a:t>
            </a:r>
          </a:p>
        </p:txBody>
      </p:sp>
      <p:pic>
        <p:nvPicPr>
          <p:cNvPr id="431" name="olgicadjuric-logo-115x115-1.png" descr="olgicadjuric-logo-115x115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The Hyper-Rational"/>
          <p:cNvSpPr txBox="1"/>
          <p:nvPr>
            <p:ph type="body" sz="quarter" idx="1"/>
          </p:nvPr>
        </p:nvSpPr>
        <p:spPr>
          <a:xfrm>
            <a:off x="1219200" y="4013200"/>
            <a:ext cx="6024853" cy="1259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5000"/>
            </a:lvl1pPr>
          </a:lstStyle>
          <a:p>
            <a:pPr/>
            <a:r>
              <a:t>The Hyper-Rational</a:t>
            </a:r>
          </a:p>
        </p:txBody>
      </p:sp>
      <p:sp>
        <p:nvSpPr>
          <p:cNvPr id="433" name="“I know it. I used it once.”"/>
          <p:cNvSpPr txBox="1"/>
          <p:nvPr/>
        </p:nvSpPr>
        <p:spPr>
          <a:xfrm>
            <a:off x="13792741" y="5357221"/>
            <a:ext cx="408374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avoye LET Plain:1.0"/>
                <a:ea typeface="Savoye LET Plain:1.0"/>
                <a:cs typeface="Savoye LET Plain:1.0"/>
                <a:sym typeface="Savoye LET Plain:1.0"/>
              </a:defRPr>
            </a:lvl1pPr>
          </a:lstStyle>
          <a:p>
            <a:pPr/>
            <a:r>
              <a:t>“I know it. I used it once.”</a:t>
            </a:r>
          </a:p>
        </p:txBody>
      </p:sp>
      <p:sp>
        <p:nvSpPr>
          <p:cNvPr id="434" name="Callout"/>
          <p:cNvSpPr/>
          <p:nvPr/>
        </p:nvSpPr>
        <p:spPr>
          <a:xfrm flipH="1">
            <a:off x="12857252" y="5019031"/>
            <a:ext cx="5077620" cy="17363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0" y="0"/>
                </a:moveTo>
                <a:cubicBezTo>
                  <a:pt x="121" y="0"/>
                  <a:pt x="0" y="354"/>
                  <a:pt x="0" y="790"/>
                </a:cubicBezTo>
                <a:lnTo>
                  <a:pt x="0" y="15009"/>
                </a:lnTo>
                <a:cubicBezTo>
                  <a:pt x="0" y="15445"/>
                  <a:pt x="121" y="15799"/>
                  <a:pt x="270" y="15799"/>
                </a:cubicBezTo>
                <a:lnTo>
                  <a:pt x="16888" y="15799"/>
                </a:lnTo>
                <a:lnTo>
                  <a:pt x="21600" y="21600"/>
                </a:lnTo>
                <a:lnTo>
                  <a:pt x="17989" y="13518"/>
                </a:lnTo>
                <a:lnTo>
                  <a:pt x="17989" y="790"/>
                </a:lnTo>
                <a:cubicBezTo>
                  <a:pt x="17989" y="354"/>
                  <a:pt x="17868" y="0"/>
                  <a:pt x="17719" y="0"/>
                </a:cubicBezTo>
                <a:lnTo>
                  <a:pt x="270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TbDiHt6yCxCiKozkO9OJ13Z2AfQBRb2VtBYxDz1YoecwQCRY-_NOWwSCJ2SlICZByvmycRDijrDLyapOXIcDginKEk7jYDIsUYU482_Hjk9ql3nxWMOF7-D9w9K_v8pVoGE36foEIXdBP2wRzrrymLv21Q=s2048.png" descr="TbDiHt6yCxCiKozkO9OJ13Z2AfQBRb2VtBYxDz1YoecwQCRY-_NOWwSCJ2SlICZByvmycRDijrDLyapOXIcDginKEk7jYDIsUYU482_Hjk9ql3nxWMOF7-D9w9K_v8pVoGE36foEIXdBP2wRzrrymLv21Q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8811" y="4853898"/>
            <a:ext cx="5926379" cy="6794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438" name="Sabotaging voic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Sabotaging voices</a:t>
            </a:r>
          </a:p>
        </p:txBody>
      </p:sp>
      <p:pic>
        <p:nvPicPr>
          <p:cNvPr id="439" name="olgicadjuric-logo-115x115-1.png" descr="olgicadjuric-logo-115x115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The Victim"/>
          <p:cNvSpPr txBox="1"/>
          <p:nvPr>
            <p:ph type="body" sz="quarter" idx="1"/>
          </p:nvPr>
        </p:nvSpPr>
        <p:spPr>
          <a:xfrm>
            <a:off x="1219200" y="4013200"/>
            <a:ext cx="6024853" cy="125908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SzTx/>
              <a:buNone/>
              <a:defRPr sz="5000"/>
            </a:lvl1pPr>
          </a:lstStyle>
          <a:p>
            <a:pPr/>
            <a:r>
              <a:t>The Victim</a:t>
            </a:r>
          </a:p>
        </p:txBody>
      </p:sp>
      <p:sp>
        <p:nvSpPr>
          <p:cNvPr id="441" name="“Poor me…”"/>
          <p:cNvSpPr txBox="1"/>
          <p:nvPr/>
        </p:nvSpPr>
        <p:spPr>
          <a:xfrm>
            <a:off x="7927164" y="6884137"/>
            <a:ext cx="2236813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Savoye LET Plain:1.0"/>
                <a:ea typeface="Savoye LET Plain:1.0"/>
                <a:cs typeface="Savoye LET Plain:1.0"/>
                <a:sym typeface="Savoye LET Plain:1.0"/>
              </a:defRPr>
            </a:lvl1pPr>
          </a:lstStyle>
          <a:p>
            <a:pPr/>
            <a:r>
              <a:t>“Poor me…”</a:t>
            </a:r>
          </a:p>
        </p:txBody>
      </p:sp>
      <p:sp>
        <p:nvSpPr>
          <p:cNvPr id="442" name="Callout"/>
          <p:cNvSpPr/>
          <p:nvPr/>
        </p:nvSpPr>
        <p:spPr>
          <a:xfrm flipH="1">
            <a:off x="7840750" y="6545948"/>
            <a:ext cx="3180954" cy="16113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93" y="0"/>
                </a:moveTo>
                <a:cubicBezTo>
                  <a:pt x="3155" y="0"/>
                  <a:pt x="2962" y="381"/>
                  <a:pt x="2962" y="851"/>
                </a:cubicBezTo>
                <a:lnTo>
                  <a:pt x="2962" y="14285"/>
                </a:lnTo>
                <a:lnTo>
                  <a:pt x="0" y="21600"/>
                </a:lnTo>
                <a:lnTo>
                  <a:pt x="4619" y="17025"/>
                </a:lnTo>
                <a:lnTo>
                  <a:pt x="21169" y="17025"/>
                </a:lnTo>
                <a:cubicBezTo>
                  <a:pt x="21407" y="17025"/>
                  <a:pt x="21600" y="16644"/>
                  <a:pt x="21600" y="16173"/>
                </a:cubicBezTo>
                <a:lnTo>
                  <a:pt x="21600" y="851"/>
                </a:lnTo>
                <a:cubicBezTo>
                  <a:pt x="21600" y="381"/>
                  <a:pt x="21407" y="0"/>
                  <a:pt x="21169" y="0"/>
                </a:cubicBezTo>
                <a:lnTo>
                  <a:pt x="3393" y="0"/>
                </a:lnTo>
                <a:close/>
              </a:path>
            </a:pathLst>
          </a:cu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A Programmer’s Resistance to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389888">
              <a:defRPr spc="-47" sz="4788">
                <a:solidFill>
                  <a:srgbClr val="FFFFFF"/>
                </a:solidFill>
              </a:defRPr>
            </a:pPr>
            <a:r>
              <a:t>A Programmer’s Resistance to </a:t>
            </a:r>
          </a:p>
          <a:p>
            <a:pPr defTabSz="1389888">
              <a:defRPr spc="-47" sz="4788">
                <a:solidFill>
                  <a:srgbClr val="FFFFFF"/>
                </a:solidFill>
              </a:defRPr>
            </a:pPr>
            <a:r>
              <a:t>the Test-first approach</a:t>
            </a:r>
          </a:p>
        </p:txBody>
      </p:sp>
      <p:sp>
        <p:nvSpPr>
          <p:cNvPr id="445" name="Tech - Starting kit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Tech - </a:t>
            </a:r>
            <a:r>
              <a:t>Starting kit</a:t>
            </a:r>
          </a:p>
        </p:txBody>
      </p:sp>
      <p:pic>
        <p:nvPicPr>
          <p:cNvPr id="446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Coding together, Community, Supportive environment…"/>
          <p:cNvSpPr txBox="1"/>
          <p:nvPr>
            <p:ph type="body" idx="1"/>
          </p:nvPr>
        </p:nvSpPr>
        <p:spPr>
          <a:xfrm>
            <a:off x="1217711" y="3428470"/>
            <a:ext cx="21948578" cy="9645357"/>
          </a:xfrm>
          <a:prstGeom prst="rect">
            <a:avLst/>
          </a:prstGeom>
        </p:spPr>
        <p:txBody>
          <a:bodyPr/>
          <a:lstStyle/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t>Coding together, Community, Supportive environment</a:t>
            </a:r>
          </a:p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t>Developing refactoring and TDD skills is one of the most compassionate things you can do for yourself and your peers</a:t>
            </a:r>
          </a:p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t>Get familiar with:</a:t>
            </a:r>
          </a:p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t>Terminology and syntax</a:t>
            </a:r>
          </a:p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t>Unit Test -  Arrange, Act, Assert &amp; Given, When, Then</a:t>
            </a:r>
          </a:p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t>What the Mock? - Mock library in your ecosystem</a:t>
            </a:r>
          </a:p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rPr u="sng">
                <a:hlinkClick r:id="rId4" invalidUrl="" action="" tgtFrame="" tooltip="" history="1" highlightClick="0" endSnd="0"/>
              </a:rPr>
              <a:t>Approval Tests</a:t>
            </a:r>
          </a:p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rPr u="sng">
                <a:hlinkClick r:id="rId5" invalidUrl="" action="" tgtFrame="" tooltip="" history="1" highlightClick="0" endSnd="0"/>
              </a:rPr>
              <a:t>Refactoring catalog</a:t>
            </a:r>
          </a:p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rPr u="sng">
                <a:hlinkClick r:id="rId6" invalidUrl="" action="" tgtFrame="" tooltip="" history="1" highlightClick="0" endSnd="0"/>
              </a:rPr>
              <a:t>Java by Comparison</a:t>
            </a:r>
          </a:p>
          <a:p>
            <a:pPr marL="0" indent="0" defTabSz="1560536">
              <a:lnSpc>
                <a:spcPct val="150000"/>
              </a:lnSpc>
              <a:spcBef>
                <a:spcPts val="1500"/>
              </a:spcBef>
              <a:buSzTx/>
              <a:buNone/>
              <a:defRPr sz="2816"/>
            </a:pPr>
            <a:r>
              <a:t>Refactoring tool/plugin in your IDE</a:t>
            </a:r>
          </a:p>
        </p:txBody>
      </p:sp>
      <p:pic>
        <p:nvPicPr>
          <p:cNvPr id="448" name="approvals.png" descr="approval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50544" y="10072885"/>
            <a:ext cx="503566" cy="517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451" name="Saboteurs - Breakout room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r>
              <a:t>Saboteurs - </a:t>
            </a:r>
            <a:r>
              <a:t>Breakout room</a:t>
            </a:r>
          </a:p>
        </p:txBody>
      </p:sp>
      <p:pic>
        <p:nvPicPr>
          <p:cNvPr id="452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Which saboteur are you recognising in you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Char char="‣"/>
            </a:pPr>
            <a:r>
              <a:t>Which saboteur are you recognising in you? </a:t>
            </a:r>
          </a:p>
          <a:p>
            <a:pPr>
              <a:lnSpc>
                <a:spcPct val="150000"/>
              </a:lnSpc>
              <a:buChar char="‣"/>
            </a:pPr>
            <a:r>
              <a:t>How strong is it? </a:t>
            </a:r>
          </a:p>
          <a:p>
            <a:pPr>
              <a:lnSpc>
                <a:spcPct val="150000"/>
              </a:lnSpc>
              <a:buChar char="‣"/>
            </a:pPr>
            <a:r>
              <a:t>What’s its biggest impact?</a:t>
            </a:r>
          </a:p>
        </p:txBody>
      </p:sp>
      <p:sp>
        <p:nvSpPr>
          <p:cNvPr id="454" name="github.com/ondjuric/talks/blob/main/tdd_resistance.md"/>
          <p:cNvSpPr txBox="1"/>
          <p:nvPr/>
        </p:nvSpPr>
        <p:spPr>
          <a:xfrm>
            <a:off x="15433285" y="12580493"/>
            <a:ext cx="7672472" cy="442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github.com/ondjuric/talks/blob/main/tdd_resistance.md</a:t>
            </a:r>
          </a:p>
        </p:txBody>
      </p:sp>
      <p:pic>
        <p:nvPicPr>
          <p:cNvPr id="455" name="qr-code.png" descr="qr-cod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780000" y="8864038"/>
            <a:ext cx="3632763" cy="3632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458" name="Saboteurs - Sabotaging voices - Exampl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Saboteurs - Sabotaging voices - Examples</a:t>
            </a:r>
          </a:p>
        </p:txBody>
      </p:sp>
      <p:pic>
        <p:nvPicPr>
          <p:cNvPr id="459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60" name="Table 1"/>
          <p:cNvGraphicFramePr/>
          <p:nvPr/>
        </p:nvGraphicFramePr>
        <p:xfrm>
          <a:off x="1889760" y="4018501"/>
          <a:ext cx="19583639" cy="847799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513786"/>
                <a:gridCol w="7271682"/>
                <a:gridCol w="4892734"/>
                <a:gridCol w="4892734"/>
              </a:tblGrid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b="0"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TDD is wasting of time. You should focus on pushing out new features instead.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</a:tr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TDD and refactoring seem too complicated. I'll just stick to what I know.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</a:tr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I don't trust automated tests to catch all the bugs. I'd rather manually test everything.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I don't have time for TDD and refactoring; I need to learn this new framework.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I managed to apply it once, and read some cool book on TDD, and now I know it. No need to practice it further.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461" name="mNaDtMDP-e2qsY4x5uXeYoCF-3Ax_KfLRCIGsgIOOBA-cQjCi3B_RjAeMF6HYcH7ZCBnbzrpyHVVmQxSC4trHiRqpg545ZfulzztAmIjTB0ldCshHvKbE7S3TAgqmcqtzzv-WJVdUSTFoiFvmDQTGMNdSA=s2048.png" descr="mNaDtMDP-e2qsY4x5uXeYoCF-3Ax_KfLRCIGsgIOOBA-cQjCi3B_RjAeMF6HYcH7ZCBnbzrpyHVVmQxSC4trHiRqpg545ZfulzztAmIjTB0ldCshHvKbE7S3TAgqmcqtzzv-WJVdUSTFoiFvmDQTGMNdSA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3788" y="3959866"/>
            <a:ext cx="1472123" cy="1693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o5jQPRbe4NatC5PJ_VLUVA24btfZ3bHv7NkB-aaxohIuJeB3y6DsfUKeP5rDq17I7EpdxRke7Fv1UYq8d31ZXm2PZycMhD6wawAsqPnpGlLfiVTeWzPznhOuHeCB0ue7a3enGmB_r_wGJC0-Gn7SKYolxw=s2048.png" descr="o5jQPRbe4NatC5PJ_VLUVA24btfZ3bHv7NkB-aaxohIuJeB3y6DsfUKeP5rDq17I7EpdxRke7Fv1UYq8d31ZXm2PZycMhD6wawAsqPnpGlLfiVTeWzPznhOuHeCB0ue7a3enGmB_r_wGJC0-Gn7SKYolxw=s20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47250" y="5543200"/>
            <a:ext cx="1463316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voZRCYzyQHE8ztzUY5MOtgCD0mqQYVXxcAYSnylgyY21zjexsGMCZZqgX1k2zked2vmC3rLcQZmKdRzvtORorLXrJ2_Wp1Jfezyb1_xW-twU02R9OGJ4HNeGs1EsXiS0BRKK3bTZih3C6bLJ0TwYKuGe9g=s2048.png" descr="voZRCYzyQHE8ztzUY5MOtgCD0mqQYVXxcAYSnylgyY21zjexsGMCZZqgX1k2zked2vmC3rLcQZmKdRzvtORorLXrJ2_Wp1Jfezyb1_xW-twU02R9OGJ4HNeGs1EsXiS0BRKK3bTZih3C6bLJ0TwYKuGe9g=s20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4766" y="7308519"/>
            <a:ext cx="1468285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DKOdb_j_mwg9NRDv0m0ddu2BxVvPbGxY_dduOx8uTzPyqsn6B1FNDYliLEucDTX6hbbxpbUX7fWGRNHKEaTh4zCerP6lHFEkK05tOcKrY9pINJLwru6Djc-DoxcPjUQgarJLqW4whQ60rEkol5o-Nj2rmA=s2048.png" descr="DKOdb_j_mwg9NRDv0m0ddu2BxVvPbGxY_dduOx8uTzPyqsn6B1FNDYliLEucDTX6hbbxpbUX7fWGRNHKEaTh4zCerP6lHFEkK05tOcKrY9pINJLwru6Djc-DoxcPjUQgarJLqW4whQ60rEkol5o-Nj2rmA=s204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53388" y="8829999"/>
            <a:ext cx="1451040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68XVDP2ZQNdtICq99HUFHMM-nmhVPV3wumf45l_Dbpy7nKj5GPMVVtEmvnLdcApuMR0jxd249YKhYy-DJw7DGDhfxQbl8NMtNUH13R0yGzhKroWI9tQnzI5JzNTB-2zBSGKdJ69OWin_b6XNPQX0c9ozbA=s2048.png" descr="68XVDP2ZQNdtICq99HUFHMM-nmhVPV3wumf45l_Dbpy7nKj5GPMVVtEmvnLdcApuMR0jxd249YKhYy-DJw7DGDhfxQbl8NMtNUH13R0yGzhKroWI9tQnzI5JzNTB-2zBSGKdJ69OWin_b6XNPQX0c9ozbA=s204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47963" y="10652757"/>
            <a:ext cx="1443773" cy="168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Judge"/>
          <p:cNvSpPr txBox="1"/>
          <p:nvPr/>
        </p:nvSpPr>
        <p:spPr>
          <a:xfrm>
            <a:off x="2717758" y="5248124"/>
            <a:ext cx="733578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Judge</a:t>
            </a:r>
          </a:p>
        </p:txBody>
      </p:sp>
      <p:sp>
        <p:nvSpPr>
          <p:cNvPr id="467" name="Avoider"/>
          <p:cNvSpPr txBox="1"/>
          <p:nvPr/>
        </p:nvSpPr>
        <p:spPr>
          <a:xfrm>
            <a:off x="2625503" y="6899125"/>
            <a:ext cx="916458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Avoider</a:t>
            </a:r>
          </a:p>
        </p:txBody>
      </p:sp>
      <p:sp>
        <p:nvSpPr>
          <p:cNvPr id="468" name="Controller"/>
          <p:cNvSpPr txBox="1"/>
          <p:nvPr/>
        </p:nvSpPr>
        <p:spPr>
          <a:xfrm>
            <a:off x="2503836" y="8592362"/>
            <a:ext cx="1204723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Controller</a:t>
            </a:r>
          </a:p>
        </p:txBody>
      </p:sp>
      <p:sp>
        <p:nvSpPr>
          <p:cNvPr id="469" name="Hyper-Achiever"/>
          <p:cNvSpPr txBox="1"/>
          <p:nvPr/>
        </p:nvSpPr>
        <p:spPr>
          <a:xfrm>
            <a:off x="2219537" y="10357682"/>
            <a:ext cx="1721130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Hyper-Achiever</a:t>
            </a:r>
          </a:p>
        </p:txBody>
      </p:sp>
      <p:sp>
        <p:nvSpPr>
          <p:cNvPr id="470" name="Hyper-Rational"/>
          <p:cNvSpPr txBox="1"/>
          <p:nvPr/>
        </p:nvSpPr>
        <p:spPr>
          <a:xfrm>
            <a:off x="2219537" y="12007758"/>
            <a:ext cx="1705585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Hyper-Rational</a:t>
            </a:r>
          </a:p>
        </p:txBody>
      </p:sp>
      <p:sp>
        <p:nvSpPr>
          <p:cNvPr id="471" name="©2022 Positive Intelligence, LLC"/>
          <p:cNvSpPr txBox="1"/>
          <p:nvPr/>
        </p:nvSpPr>
        <p:spPr>
          <a:xfrm>
            <a:off x="1973636" y="12475515"/>
            <a:ext cx="218554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©2022 Positive Intelligence, LLC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3" name="Table 1"/>
          <p:cNvGraphicFramePr/>
          <p:nvPr/>
        </p:nvGraphicFramePr>
        <p:xfrm>
          <a:off x="1889760" y="4018501"/>
          <a:ext cx="19583639" cy="847799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2471241"/>
                <a:gridCol w="7314228"/>
                <a:gridCol w="4892734"/>
                <a:gridCol w="4892734"/>
              </a:tblGrid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381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b="0"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I'm worried that if I start TDD, I need to refactor, and I’ll never finish. It's better to leave things as they are.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</a:tr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I don't want to rock the boat by suggesting TDD. I'll just go along with what everyone else is doing.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 hMerge="1">
                  <a:tcPr/>
                </a:tc>
                <a:tc hMerge="1">
                  <a:tcPr/>
                </a:tc>
              </a:tr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I am missing out on more interesting stuff. I can do better than what I am doing now.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I can't refactor this code until it conforms to all our design guidelines. It has to be perfect.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  <a:tr h="16930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3200">
                          <a:sym typeface="Graphik Semibold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 gridSpan="3">
                  <a:txBody>
                    <a:bodyPr/>
                    <a:lstStyle/>
                    <a:p>
                      <a:pPr marL="546100" indent="-546100" algn="l" defTabSz="2438338">
                        <a:spcBef>
                          <a:spcPts val="2400"/>
                        </a:spcBef>
                        <a:buSzPct val="150000"/>
                        <a:buChar char="‣"/>
                        <a:defRPr sz="4400">
                          <a:latin typeface="Canela Text Regular"/>
                          <a:ea typeface="Canela Text Regular"/>
                          <a:cs typeface="Canela Text Regular"/>
                          <a:sym typeface="Canela Text Regular"/>
                        </a:defRPr>
                      </a:pPr>
                      <a:r>
                        <a:t>TDD won't make a difference. My codebase is too far gone to salvage.</a:t>
                      </a:r>
                    </a:p>
                  </a:txBody>
                  <a:tcPr marL="50800" marR="50800" marT="50800" marB="50800" anchor="ctr" anchorCtr="0" horzOverflow="overflow"/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474" name="w0znQJeS8IW0AzAleWQmNJqgmvSqqMxI53fslmSqTALADNLaN1vHtYbHILpJBI14xTNUoXepk1aKqLVTUg83iWEzGf0VMp8mrX3etgeSz4Wo0pNqstwOKRspVENwD9mKBcKJXzArMEUUOLTzgI0FHxvlow=s2048.png" descr="w0znQJeS8IW0AzAleWQmNJqgmvSqqMxI53fslmSqTALADNLaN1vHtYbHILpJBI14xTNUoXepk1aKqLVTUg83iWEzGf0VMp8mrX3etgeSz4Wo0pNqstwOKRspVENwD9mKBcKJXzArMEUUOLTzgI0FHxvlow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46010" y="7186599"/>
            <a:ext cx="1465796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25XNjQM23OKoLTFzISQytTQW4YPOOxAn6o2nPE3u695EjiGxyKgH8p7N3MdmLSYUjEMkCnpkaqZxSsRnTZVTVqTgeqvv78JfXlqa1OdxBhtHv0-5U20e3-qLOrcTwEpyLx1RZKPeQQXq6ONvLzSJi5tL6g=s2048.png" descr="25XNjQM23OKoLTFzISQytTQW4YPOOxAn6o2nPE3u695EjiGxyKgH8p7N3MdmLSYUjEMkCnpkaqZxSsRnTZVTVqTgeqvv78JfXlqa1OdxBhtHv0-5U20e3-qLOrcTwEpyLx1RZKPeQQXq6ONvLzSJi5tL6g=s20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52169" y="5543200"/>
            <a:ext cx="1453479" cy="168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Reflection On Resist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Reflection On Resistance</a:t>
            </a:r>
          </a:p>
        </p:txBody>
      </p:sp>
      <p:sp>
        <p:nvSpPr>
          <p:cNvPr id="477" name="Saboteurs - Sabotaging voices - Example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Saboteurs - Sabotaging voices - Examples</a:t>
            </a:r>
          </a:p>
        </p:txBody>
      </p:sp>
      <p:pic>
        <p:nvPicPr>
          <p:cNvPr id="478" name="olgicadjuric-logo-115x115-1.png" descr="olgicadjuric-logo-115x115-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Hyper-Vigilant"/>
          <p:cNvSpPr txBox="1"/>
          <p:nvPr/>
        </p:nvSpPr>
        <p:spPr>
          <a:xfrm>
            <a:off x="2263571" y="5248124"/>
            <a:ext cx="1619404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Hyper-Vigilant</a:t>
            </a:r>
          </a:p>
        </p:txBody>
      </p:sp>
      <p:sp>
        <p:nvSpPr>
          <p:cNvPr id="480" name="Pleaser"/>
          <p:cNvSpPr txBox="1"/>
          <p:nvPr/>
        </p:nvSpPr>
        <p:spPr>
          <a:xfrm>
            <a:off x="2625503" y="6899125"/>
            <a:ext cx="858851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Pleaser</a:t>
            </a:r>
          </a:p>
        </p:txBody>
      </p:sp>
      <p:sp>
        <p:nvSpPr>
          <p:cNvPr id="481" name="Restless"/>
          <p:cNvSpPr txBox="1"/>
          <p:nvPr/>
        </p:nvSpPr>
        <p:spPr>
          <a:xfrm>
            <a:off x="2610713" y="8550125"/>
            <a:ext cx="944119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Restless</a:t>
            </a:r>
          </a:p>
        </p:txBody>
      </p:sp>
      <p:sp>
        <p:nvSpPr>
          <p:cNvPr id="482" name="Stickler"/>
          <p:cNvSpPr txBox="1"/>
          <p:nvPr/>
        </p:nvSpPr>
        <p:spPr>
          <a:xfrm>
            <a:off x="2607253" y="10356758"/>
            <a:ext cx="885826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Stickler</a:t>
            </a:r>
          </a:p>
        </p:txBody>
      </p:sp>
      <p:sp>
        <p:nvSpPr>
          <p:cNvPr id="483" name="Victim"/>
          <p:cNvSpPr txBox="1"/>
          <p:nvPr/>
        </p:nvSpPr>
        <p:spPr>
          <a:xfrm>
            <a:off x="2477501" y="12007758"/>
            <a:ext cx="781356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/>
            <a:r>
              <a:t>Victim</a:t>
            </a:r>
          </a:p>
        </p:txBody>
      </p:sp>
      <p:pic>
        <p:nvPicPr>
          <p:cNvPr id="484" name="6hmF-RW3J1-MF_2FKnSOL-NZvK8w13obYSCoRpghnOmzs9uw5gXcPijU8-El8hgvZqsWnP6zFS312AKza4u0nSxt1VGLoBFFqgEAa-dFVFBNX8DgNvseb5efUVMTRlIq5oYRmlv9zXEUF8VxfUsTODL5Ww=s2048.png" descr="6hmF-RW3J1-MF_2FKnSOL-NZvK8w13obYSCoRpghnOmzs9uw5gXcPijU8-El8hgvZqsWnP6zFS312AKza4u0nSxt1VGLoBFFqgEAa-dFVFBNX8DgNvseb5efUVMTRlIq5oYRmlv9zXEUF8VxfUsTODL5Ww=s204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48486" y="3964281"/>
            <a:ext cx="1460844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TbNIzw0K1N7JGVuDoEfadcmFnBDce32qqUztgCDf1T1s-DyAis1G_UcjjY6AB3APYfosh1lCaTtzEK1Hnh8mOWORWoUSGXpChOEdjTYp313Q0jyZzlP2cLJcKCVdkoq8iOjMhM2BuHSZXxWojrAaMJ7FKA=s2048.png" descr="TbNIzw0K1N7JGVuDoEfadcmFnBDce32qqUztgCDf1T1s-DyAis1G_UcjjY6AB3APYfosh1lCaTtzEK1Hnh8mOWORWoUSGXpChOEdjTYp313Q0jyZzlP2cLJcKCVdkoq8iOjMhM2BuHSZXxWojrAaMJ7FKA=s204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20194" y="8919678"/>
            <a:ext cx="1458381" cy="168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TbDiHt6yCxCiKozkO9OJ13Z2AfQBRb2VtBYxDz1YoecwQCRY-_NOWwSCJ2SlICZByvmycRDijrDLyapOXIcDginKEk7jYDIsUYU482_Hjk9ql3nxWMOF7-D9w9K_v8pVoGE36foEIXdBP2wRzrrymLv21Q=s2048.png" descr="TbDiHt6yCxCiKozkO9OJ13Z2AfQBRb2VtBYxDz1YoecwQCRY-_NOWwSCJ2SlICZByvmycRDijrDLyapOXIcDginKEk7jYDIsUYU482_Hjk9ql3nxWMOF7-D9w9K_v8pVoGE36foEIXdBP2wRzrrymLv21Q=s204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33206" y="10652757"/>
            <a:ext cx="1473287" cy="168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©2022 Positive Intelligence, LLC"/>
          <p:cNvSpPr txBox="1"/>
          <p:nvPr/>
        </p:nvSpPr>
        <p:spPr>
          <a:xfrm>
            <a:off x="1973636" y="12475515"/>
            <a:ext cx="2185542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12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©2022 Positive Intelligence, LLC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A Programmer’s Resistance to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1389888">
              <a:defRPr spc="-47" sz="4788">
                <a:solidFill>
                  <a:srgbClr val="FFFFFF"/>
                </a:solidFill>
              </a:defRPr>
            </a:pPr>
            <a:r>
              <a:t>A Programmer’s Resistance to </a:t>
            </a:r>
          </a:p>
          <a:p>
            <a:pPr defTabSz="1389888">
              <a:defRPr spc="-47" sz="4788">
                <a:solidFill>
                  <a:srgbClr val="FFFFFF"/>
                </a:solidFill>
              </a:defRPr>
            </a:pPr>
            <a:r>
              <a:t>the Test-first approach</a:t>
            </a:r>
          </a:p>
        </p:txBody>
      </p:sp>
      <p:sp>
        <p:nvSpPr>
          <p:cNvPr id="490" name="Challenge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Challenge</a:t>
            </a:r>
          </a:p>
        </p:txBody>
      </p:sp>
      <p:pic>
        <p:nvPicPr>
          <p:cNvPr id="491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Experiment going 10% beyond your comfort zone and be OK with “messy”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Char char="‣"/>
            </a:pPr>
            <a:r>
              <a:t>Experiment going 10% beyond your comfort zone and be OK with “messy”.</a:t>
            </a:r>
          </a:p>
          <a:p>
            <a:pPr>
              <a:lnSpc>
                <a:spcPct val="150000"/>
              </a:lnSpc>
              <a:buChar char="‣"/>
            </a:pPr>
            <a:r>
              <a:t>Do the TDD of yourself :)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Olgica Djuri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2316421">
              <a:spcBef>
                <a:spcPts val="2200"/>
              </a:spcBef>
              <a:buSzTx/>
              <a:buNone/>
              <a:defRPr sz="4180"/>
            </a:pPr>
            <a:r>
              <a:t>Olgica Djuric</a:t>
            </a:r>
          </a:p>
          <a:p>
            <a:pPr marL="0" indent="0" defTabSz="2316421">
              <a:spcBef>
                <a:spcPts val="2200"/>
              </a:spcBef>
              <a:buSzTx/>
              <a:buNone/>
              <a:defRPr sz="3609">
                <a:solidFill>
                  <a:srgbClr val="5E5E5E"/>
                </a:solidFill>
              </a:defRPr>
            </a:pPr>
            <a:r>
              <a:t>(</a:t>
            </a:r>
            <a:r>
              <a:rPr i="1"/>
              <a:t>Ol</a:t>
            </a:r>
            <a:r>
              <a:t>·</a:t>
            </a:r>
            <a:r>
              <a:rPr i="1"/>
              <a:t>gee·tsa</a:t>
            </a:r>
            <a:r>
              <a:t>)</a:t>
            </a:r>
          </a:p>
          <a:p>
            <a:pPr marL="0" indent="0" defTabSz="2316421">
              <a:spcBef>
                <a:spcPts val="2200"/>
              </a:spcBef>
              <a:buSzTx/>
              <a:buNone/>
              <a:defRPr sz="4180"/>
            </a:pPr>
          </a:p>
          <a:p>
            <a:pPr marL="0" indent="0" defTabSz="2316421">
              <a:spcBef>
                <a:spcPts val="2200"/>
              </a:spcBef>
              <a:buSzTx/>
              <a:buNone/>
              <a:defRPr sz="3800"/>
            </a:pPr>
            <a:r>
              <a:rPr>
                <a:hlinkClick r:id="rId3" invalidUrl="" action="" tgtFrame="" tooltip="" history="1" highlightClick="0" endSnd="0"/>
              </a:rPr>
              <a:t>olgica@ondjuric.com</a:t>
            </a:r>
          </a:p>
          <a:p>
            <a:pPr marL="0" indent="0" defTabSz="2316421">
              <a:spcBef>
                <a:spcPts val="2200"/>
              </a:spcBef>
              <a:buSzTx/>
              <a:buNone/>
              <a:defRPr sz="3800"/>
            </a:pPr>
            <a:r>
              <a:rPr u="sng">
                <a:hlinkClick r:id="rId4" invalidUrl="" action="" tgtFrame="" tooltip="" history="1" highlightClick="0" endSnd="0"/>
              </a:rPr>
              <a:t>ondjuric.com</a:t>
            </a:r>
          </a:p>
          <a:p>
            <a:pPr marL="0" indent="0" defTabSz="2316421">
              <a:spcBef>
                <a:spcPts val="2200"/>
              </a:spcBef>
              <a:buSzTx/>
              <a:buNone/>
              <a:defRPr sz="3800"/>
            </a:pPr>
            <a:r>
              <a:rPr u="sng">
                <a:hlinkClick r:id="rId5" invalidUrl="" action="" tgtFrame="" tooltip="" history="1" highlightClick="0" endSnd="0"/>
              </a:rPr>
              <a:t>github.com/ondjuric</a:t>
            </a:r>
          </a:p>
          <a:p>
            <a:pPr marL="0" indent="0" defTabSz="2316421">
              <a:spcBef>
                <a:spcPts val="2200"/>
              </a:spcBef>
              <a:buSzTx/>
              <a:buNone/>
              <a:defRPr sz="3800"/>
            </a:pPr>
          </a:p>
          <a:p>
            <a:pPr marL="0" indent="0" defTabSz="2316421">
              <a:spcBef>
                <a:spcPts val="2200"/>
              </a:spcBef>
              <a:buSzTx/>
              <a:buNone/>
              <a:defRPr sz="3800"/>
            </a:pPr>
          </a:p>
        </p:txBody>
      </p:sp>
      <p:pic>
        <p:nvPicPr>
          <p:cNvPr id="495" name="olgicadjuric-logo-115x115-1.png" descr="olgicadjuric-logo-115x115-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github.com/ondjuric/talks/blob/main/tdd_resistance.md"/>
          <p:cNvSpPr txBox="1"/>
          <p:nvPr/>
        </p:nvSpPr>
        <p:spPr>
          <a:xfrm>
            <a:off x="15433285" y="12580493"/>
            <a:ext cx="7672472" cy="442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/>
            <a:r>
              <a:t>github.com/ondjuric/talks/blob/main/tdd_resistance.md</a:t>
            </a:r>
          </a:p>
        </p:txBody>
      </p:sp>
      <p:pic>
        <p:nvPicPr>
          <p:cNvPr id="497" name="qr-code.png" descr="qr-cod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780000" y="8864038"/>
            <a:ext cx="3632763" cy="3632763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"/>
          <p:cNvSpPr/>
          <p:nvPr/>
        </p:nvSpPr>
        <p:spPr>
          <a:xfrm>
            <a:off x="-50933" y="5136190"/>
            <a:ext cx="24485866" cy="344361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6475" y="5130456"/>
            <a:ext cx="19151050" cy="345508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 I - Intro to TDD and Mock"/>
          <p:cNvSpPr txBox="1"/>
          <p:nvPr>
            <p:ph type="title"/>
          </p:nvPr>
        </p:nvSpPr>
        <p:spPr>
          <a:xfrm>
            <a:off x="1219200" y="5994400"/>
            <a:ext cx="21945600" cy="1727200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 - Intro to TDD and Mock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art I - Intro to TDD and Mock"/>
          <p:cNvSpPr txBox="1"/>
          <p:nvPr>
            <p:ph type="title"/>
          </p:nvPr>
        </p:nvSpPr>
        <p:spPr>
          <a:xfrm>
            <a:off x="1219200" y="770025"/>
            <a:ext cx="21945600" cy="1727201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 - Intro to TDD and Mock</a:t>
            </a:r>
          </a:p>
        </p:txBody>
      </p:sp>
      <p:pic>
        <p:nvPicPr>
          <p:cNvPr id="191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rt-i-cankareva.png" descr="part-i-cankareva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48923" y="3749008"/>
            <a:ext cx="4565221" cy="9503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cankareva.png" descr="cankarev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21023" y="3757279"/>
            <a:ext cx="11014054" cy="5727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art I - Intro to TDD and Mock"/>
          <p:cNvSpPr txBox="1"/>
          <p:nvPr>
            <p:ph type="title"/>
          </p:nvPr>
        </p:nvSpPr>
        <p:spPr>
          <a:xfrm>
            <a:off x="1219200" y="770025"/>
            <a:ext cx="21945600" cy="1727201"/>
          </a:xfrm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 - Intro to TDD and Mock</a:t>
            </a:r>
          </a:p>
        </p:txBody>
      </p:sp>
      <p:pic>
        <p:nvPicPr>
          <p:cNvPr id="196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22578923446_3e1ac5fac7_c.jpg" descr="22578923446_3e1ac5fac7_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93024" y="3864224"/>
            <a:ext cx="15597952" cy="8773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art I - Intro to TDD and Mo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 - Intro to TDD and Mock</a:t>
            </a:r>
          </a:p>
        </p:txBody>
      </p:sp>
      <p:sp>
        <p:nvSpPr>
          <p:cNvPr id="200" name="Test-First - Flow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Test-First - Flow</a:t>
            </a:r>
          </a:p>
        </p:txBody>
      </p:sp>
      <p:pic>
        <p:nvPicPr>
          <p:cNvPr id="201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07229" y="8633129"/>
            <a:ext cx="2726935" cy="3414909"/>
          </a:xfrm>
          <a:prstGeom prst="rect">
            <a:avLst/>
          </a:prstGeom>
        </p:spPr>
      </p:pic>
      <p:sp>
        <p:nvSpPr>
          <p:cNvPr id="203" name="Red"/>
          <p:cNvSpPr txBox="1"/>
          <p:nvPr/>
        </p:nvSpPr>
        <p:spPr>
          <a:xfrm>
            <a:off x="16840906" y="7749680"/>
            <a:ext cx="1103936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hueOff val="-65973"/>
                    <a:satOff val="18050"/>
                    <a:lumOff val="-15912"/>
                  </a:schemeClr>
                </a:solidFill>
              </a:defRPr>
            </a:lvl1pPr>
          </a:lstStyle>
          <a:p>
            <a:pPr/>
            <a:r>
              <a:t>Red</a:t>
            </a:r>
          </a:p>
        </p:txBody>
      </p:sp>
      <p:sp>
        <p:nvSpPr>
          <p:cNvPr id="204" name="Green"/>
          <p:cNvSpPr txBox="1"/>
          <p:nvPr/>
        </p:nvSpPr>
        <p:spPr>
          <a:xfrm>
            <a:off x="11610967" y="11555038"/>
            <a:ext cx="168061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>
                    <a:hueOff val="263036"/>
                    <a:satOff val="49643"/>
                    <a:lumOff val="-25950"/>
                  </a:schemeClr>
                </a:solidFill>
              </a:defRPr>
            </a:lvl1pPr>
          </a:lstStyle>
          <a:p>
            <a:pPr/>
            <a:r>
              <a:t>Green</a:t>
            </a:r>
          </a:p>
        </p:txBody>
      </p:sp>
      <p:sp>
        <p:nvSpPr>
          <p:cNvPr id="205" name="Refactor"/>
          <p:cNvSpPr txBox="1"/>
          <p:nvPr/>
        </p:nvSpPr>
        <p:spPr>
          <a:xfrm>
            <a:off x="6445708" y="7749680"/>
            <a:ext cx="2283004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4">
                    <a:hueOff val="-904334"/>
                    <a:lumOff val="2953"/>
                  </a:schemeClr>
                </a:solidFill>
              </a:defRPr>
            </a:lvl1pPr>
          </a:lstStyle>
          <a:p>
            <a:pPr/>
            <a:r>
              <a:t>Refactor</a:t>
            </a:r>
          </a:p>
        </p:txBody>
      </p:sp>
      <p:pic>
        <p:nvPicPr>
          <p:cNvPr id="213" name="Connection Line" descr="Connection 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85587" y="8633137"/>
            <a:ext cx="3064782" cy="3413117"/>
          </a:xfrm>
          <a:prstGeom prst="rect">
            <a:avLst/>
          </a:prstGeom>
        </p:spPr>
      </p:pic>
      <p:sp>
        <p:nvSpPr>
          <p:cNvPr id="207" name="Pseudo code"/>
          <p:cNvSpPr txBox="1"/>
          <p:nvPr/>
        </p:nvSpPr>
        <p:spPr>
          <a:xfrm>
            <a:off x="10824881" y="4013046"/>
            <a:ext cx="3370429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Pseudo code</a:t>
            </a:r>
          </a:p>
        </p:txBody>
      </p:sp>
      <p:pic>
        <p:nvPicPr>
          <p:cNvPr id="215" name="Connection Line" descr="Connection Line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418357" y="4510982"/>
            <a:ext cx="2890887" cy="3289449"/>
          </a:xfrm>
          <a:prstGeom prst="rect">
            <a:avLst/>
          </a:prstGeom>
        </p:spPr>
      </p:pic>
      <p:pic>
        <p:nvPicPr>
          <p:cNvPr id="217" name="Connection Line" descr="Connection Line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60541" y="4618323"/>
            <a:ext cx="2766877" cy="3182103"/>
          </a:xfrm>
          <a:prstGeom prst="rect">
            <a:avLst/>
          </a:prstGeom>
        </p:spPr>
      </p:pic>
      <p:sp>
        <p:nvSpPr>
          <p:cNvPr id="210" name="Clipboard"/>
          <p:cNvSpPr/>
          <p:nvPr/>
        </p:nvSpPr>
        <p:spPr>
          <a:xfrm>
            <a:off x="12037772" y="4786956"/>
            <a:ext cx="765192" cy="1098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9801" y="0"/>
                  <a:pt x="9330" y="294"/>
                  <a:pt x="8865" y="898"/>
                </a:cubicBezTo>
                <a:cubicBezTo>
                  <a:pt x="8394" y="1511"/>
                  <a:pt x="7651" y="1943"/>
                  <a:pt x="7089" y="1943"/>
                </a:cubicBezTo>
                <a:cubicBezTo>
                  <a:pt x="6826" y="1943"/>
                  <a:pt x="6299" y="1922"/>
                  <a:pt x="6037" y="1943"/>
                </a:cubicBezTo>
                <a:cubicBezTo>
                  <a:pt x="5104" y="2016"/>
                  <a:pt x="4553" y="2318"/>
                  <a:pt x="4308" y="2794"/>
                </a:cubicBezTo>
                <a:lnTo>
                  <a:pt x="1139" y="2794"/>
                </a:lnTo>
                <a:cubicBezTo>
                  <a:pt x="510" y="2794"/>
                  <a:pt x="0" y="3149"/>
                  <a:pt x="0" y="3587"/>
                </a:cubicBezTo>
                <a:lnTo>
                  <a:pt x="0" y="20807"/>
                </a:lnTo>
                <a:cubicBezTo>
                  <a:pt x="0" y="21245"/>
                  <a:pt x="510" y="21600"/>
                  <a:pt x="1139" y="21600"/>
                </a:cubicBezTo>
                <a:lnTo>
                  <a:pt x="20461" y="21600"/>
                </a:lnTo>
                <a:cubicBezTo>
                  <a:pt x="21090" y="21600"/>
                  <a:pt x="21600" y="21245"/>
                  <a:pt x="21600" y="20807"/>
                </a:cubicBezTo>
                <a:lnTo>
                  <a:pt x="21600" y="3587"/>
                </a:lnTo>
                <a:cubicBezTo>
                  <a:pt x="21600" y="3149"/>
                  <a:pt x="21090" y="2794"/>
                  <a:pt x="20461" y="2794"/>
                </a:cubicBezTo>
                <a:lnTo>
                  <a:pt x="17292" y="2794"/>
                </a:lnTo>
                <a:cubicBezTo>
                  <a:pt x="17047" y="2318"/>
                  <a:pt x="16496" y="2016"/>
                  <a:pt x="15563" y="1943"/>
                </a:cubicBezTo>
                <a:cubicBezTo>
                  <a:pt x="15301" y="1922"/>
                  <a:pt x="14774" y="1943"/>
                  <a:pt x="14511" y="1943"/>
                </a:cubicBezTo>
                <a:cubicBezTo>
                  <a:pt x="13949" y="1943"/>
                  <a:pt x="13209" y="1511"/>
                  <a:pt x="12738" y="898"/>
                </a:cubicBezTo>
                <a:cubicBezTo>
                  <a:pt x="12273" y="294"/>
                  <a:pt x="11802" y="0"/>
                  <a:pt x="10801" y="0"/>
                </a:cubicBezTo>
                <a:close/>
                <a:moveTo>
                  <a:pt x="10799" y="593"/>
                </a:moveTo>
                <a:cubicBezTo>
                  <a:pt x="11264" y="593"/>
                  <a:pt x="11644" y="857"/>
                  <a:pt x="11644" y="1181"/>
                </a:cubicBezTo>
                <a:cubicBezTo>
                  <a:pt x="11644" y="1506"/>
                  <a:pt x="11265" y="1767"/>
                  <a:pt x="10799" y="1767"/>
                </a:cubicBezTo>
                <a:cubicBezTo>
                  <a:pt x="10332" y="1767"/>
                  <a:pt x="9956" y="1506"/>
                  <a:pt x="9956" y="1181"/>
                </a:cubicBezTo>
                <a:cubicBezTo>
                  <a:pt x="9956" y="857"/>
                  <a:pt x="10333" y="593"/>
                  <a:pt x="10799" y="593"/>
                </a:cubicBezTo>
                <a:close/>
                <a:moveTo>
                  <a:pt x="1619" y="3923"/>
                </a:moveTo>
                <a:lnTo>
                  <a:pt x="4207" y="3923"/>
                </a:lnTo>
                <a:cubicBezTo>
                  <a:pt x="4263" y="4130"/>
                  <a:pt x="4364" y="4392"/>
                  <a:pt x="4364" y="4392"/>
                </a:cubicBezTo>
                <a:lnTo>
                  <a:pt x="10799" y="4392"/>
                </a:lnTo>
                <a:lnTo>
                  <a:pt x="17236" y="4392"/>
                </a:lnTo>
                <a:cubicBezTo>
                  <a:pt x="17236" y="4392"/>
                  <a:pt x="17337" y="4130"/>
                  <a:pt x="17393" y="3923"/>
                </a:cubicBezTo>
                <a:lnTo>
                  <a:pt x="19981" y="3923"/>
                </a:lnTo>
                <a:lnTo>
                  <a:pt x="19981" y="20471"/>
                </a:lnTo>
                <a:lnTo>
                  <a:pt x="1619" y="20471"/>
                </a:lnTo>
                <a:lnTo>
                  <a:pt x="1619" y="3923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11303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art I - Intro to TDD and Mo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spc="-79" sz="8000">
                <a:solidFill>
                  <a:srgbClr val="FFFFFF"/>
                </a:solidFill>
              </a:defRPr>
            </a:lvl1pPr>
          </a:lstStyle>
          <a:p>
            <a:pPr/>
            <a:r>
              <a:t>Part I - Intro to TDD and Mock</a:t>
            </a:r>
          </a:p>
        </p:txBody>
      </p:sp>
      <p:sp>
        <p:nvSpPr>
          <p:cNvPr id="221" name="Test-First - Benefits"/>
          <p:cNvSpPr txBox="1"/>
          <p:nvPr>
            <p:ph type="body" idx="21"/>
          </p:nvPr>
        </p:nvSpPr>
        <p:spPr>
          <a:xfrm>
            <a:off x="5546698" y="2371948"/>
            <a:ext cx="13290604" cy="8326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1130300">
              <a:defRPr spc="0" sz="3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r>
              <a:t>Test-First - Benefits</a:t>
            </a:r>
          </a:p>
        </p:txBody>
      </p:sp>
      <p:pic>
        <p:nvPicPr>
          <p:cNvPr id="222" name="olgicadjuric-logo-115x115-1.png" descr="olgicadjuric-logo-115x115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83" y="1139351"/>
            <a:ext cx="988550" cy="98855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Fail fast, a bug catcher…"/>
          <p:cNvSpPr txBox="1"/>
          <p:nvPr>
            <p:ph type="body" sz="half" idx="1"/>
          </p:nvPr>
        </p:nvSpPr>
        <p:spPr>
          <a:xfrm>
            <a:off x="1219200" y="4013200"/>
            <a:ext cx="9832296" cy="841487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Char char="‣"/>
            </a:pPr>
            <a:r>
              <a:t>Fail fast, a bug catcher</a:t>
            </a:r>
          </a:p>
          <a:p>
            <a:pPr>
              <a:lnSpc>
                <a:spcPct val="150000"/>
              </a:lnSpc>
              <a:buChar char="‣"/>
            </a:pPr>
            <a:r>
              <a:t>Documentation</a:t>
            </a:r>
          </a:p>
          <a:p>
            <a:pPr>
              <a:lnSpc>
                <a:spcPct val="150000"/>
              </a:lnSpc>
              <a:buChar char="‣"/>
            </a:pPr>
            <a:r>
              <a:t>Specification</a:t>
            </a:r>
          </a:p>
          <a:p>
            <a:pPr>
              <a:lnSpc>
                <a:spcPct val="150000"/>
              </a:lnSpc>
              <a:buChar char="‣"/>
            </a:pPr>
            <a:r>
              <a:t>Getting faster into domain</a:t>
            </a:r>
          </a:p>
        </p:txBody>
      </p:sp>
      <p:sp>
        <p:nvSpPr>
          <p:cNvPr id="224" name="Evolve the design safely and incrementally…"/>
          <p:cNvSpPr txBox="1"/>
          <p:nvPr/>
        </p:nvSpPr>
        <p:spPr>
          <a:xfrm>
            <a:off x="11424919" y="4043710"/>
            <a:ext cx="9832297" cy="841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46100" indent="-546100">
              <a:lnSpc>
                <a:spcPct val="150000"/>
              </a:lnSpc>
              <a:buSzPct val="150000"/>
              <a:buChar char="‣"/>
            </a:pPr>
            <a:r>
              <a:t>Evolve the design safely and incrementally</a:t>
            </a:r>
          </a:p>
          <a:p>
            <a:pPr marL="546100" indent="-546100">
              <a:lnSpc>
                <a:spcPct val="150000"/>
              </a:lnSpc>
              <a:buSzPct val="150000"/>
              <a:buChar char="‣"/>
            </a:pPr>
            <a:r>
              <a:t>Robust code base</a:t>
            </a:r>
          </a:p>
          <a:p>
            <a:pPr marL="546100" indent="-546100">
              <a:lnSpc>
                <a:spcPct val="150000"/>
              </a:lnSpc>
              <a:buSzPct val="150000"/>
              <a:buChar char="‣"/>
            </a:pPr>
            <a:r>
              <a:t>Improving coding skills</a:t>
            </a:r>
          </a:p>
          <a:p>
            <a:pPr marL="546100" indent="-546100">
              <a:lnSpc>
                <a:spcPct val="150000"/>
              </a:lnSpc>
              <a:buSzPct val="150000"/>
              <a:buChar char="‣"/>
            </a:pPr>
            <a:r>
              <a:t>Safety 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